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embeddedFontLst>
    <p:embeddedFont>
      <p:font typeface="Copse" panose="020B0604020202020204" charset="0"/>
      <p:regular r:id="rId27"/>
    </p:embeddedFont>
    <p:embeddedFont>
      <p:font typeface="Playfair Display" panose="020B0604020202020204" charset="0"/>
      <p:regular r:id="rId28"/>
      <p:bold r:id="rId29"/>
      <p:italic r:id="rId30"/>
      <p:boldItalic r:id="rId31"/>
    </p:embeddedFont>
    <p:embeddedFont>
      <p:font typeface="Lobster" panose="020B0604020202020204" charset="0"/>
      <p:regular r:id="rId32"/>
    </p:embeddedFont>
    <p:embeddedFont>
      <p:font typeface="Impact" panose="020B0806030902050204" pitchFamily="34" charset="0"/>
      <p:regular r:id="rId33"/>
    </p:embeddedFont>
    <p:embeddedFont>
      <p:font typeface="Rockwell" panose="02060603020205020403" pitchFamily="18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73BB7D-8908-45F2-AEC5-BE062DB4337D}">
  <a:tblStyle styleId="{8373BB7D-8908-45F2-AEC5-BE062DB433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880E2C3-C34B-4502-A340-CE45B721966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e8b3efb1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e8b3efb1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8b3efb1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e8b3efb1f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e8b3efb1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e8b3efb1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0e752da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0e752da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e8b3efb1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e8b3efb1f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e8b3efb1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e8b3efb1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e9ad709e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e9ad709e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e8b3efb1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e8b3efb1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e8b3efb1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e8b3efb1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e8b3efb1f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e8b3efb1f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e8b3efb1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e8b3efb1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e8b3efb1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e8b3efb1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e8b3efb1f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e8b3efb1f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e8b3efb1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e8b3efb1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e8b3efb1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e8b3efb1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e8b3efb1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e8b3efb1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e8b3efb1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e8b3efb1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e8b3efb1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e8b3efb1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e8b3efb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e8b3efb1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e8b3efb1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e8b3efb1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e8b3efb1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e8b3efb1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8b3efb1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8b3efb1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e8b3efb1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e8b3efb1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5500" r="20080"/>
          <a:stretch/>
        </p:blipFill>
        <p:spPr>
          <a:xfrm>
            <a:off x="1" y="-71475"/>
            <a:ext cx="9144000" cy="70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851300" y="544800"/>
            <a:ext cx="2949300" cy="850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Aristotle’s</a:t>
            </a:r>
            <a:endParaRPr sz="48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786000" y="1225950"/>
            <a:ext cx="4090800" cy="2291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Virtue</a:t>
            </a:r>
            <a:endParaRPr sz="96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Ethics</a:t>
            </a:r>
            <a:endParaRPr sz="96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1675575" y="3325200"/>
            <a:ext cx="2949300" cy="531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Theology 136</a:t>
            </a:r>
            <a:endParaRPr sz="30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1061325" y="1127950"/>
            <a:ext cx="9189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13"/>
          <p:cNvCxnSpPr/>
          <p:nvPr/>
        </p:nvCxnSpPr>
        <p:spPr>
          <a:xfrm>
            <a:off x="1061325" y="3428988"/>
            <a:ext cx="1410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311675" y="1049900"/>
            <a:ext cx="4994700" cy="21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highlight>
                  <a:srgbClr val="000000"/>
                </a:highlight>
                <a:latin typeface="Rockwell"/>
                <a:ea typeface="Rockwell"/>
                <a:cs typeface="Rockwell"/>
                <a:sym typeface="Rockwell"/>
              </a:rPr>
              <a:t> 1 </a:t>
            </a:r>
            <a:r>
              <a:rPr lang="en" sz="30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Continent / Enduring</a:t>
            </a:r>
            <a:endParaRPr sz="30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People who use their </a:t>
            </a:r>
            <a:r>
              <a:rPr lang="en" sz="2000" b="1">
                <a:solidFill>
                  <a:srgbClr val="000000"/>
                </a:solidFill>
              </a:rPr>
              <a:t>reason</a:t>
            </a:r>
            <a:r>
              <a:rPr lang="en" sz="2000">
                <a:solidFill>
                  <a:srgbClr val="000000"/>
                </a:solidFill>
              </a:rPr>
              <a:t> and struggles to </a:t>
            </a:r>
            <a:r>
              <a:rPr lang="en" sz="2000" u="sng">
                <a:solidFill>
                  <a:srgbClr val="000000"/>
                </a:solidFill>
              </a:rPr>
              <a:t>ward off the desire for too much pleasure</a:t>
            </a:r>
            <a:r>
              <a:rPr lang="en" sz="2000">
                <a:solidFill>
                  <a:srgbClr val="000000"/>
                </a:solidFill>
              </a:rPr>
              <a:t> and can </a:t>
            </a:r>
            <a:r>
              <a:rPr lang="en" sz="2000" u="sng">
                <a:solidFill>
                  <a:srgbClr val="000000"/>
                </a:solidFill>
              </a:rPr>
              <a:t>withstand fear or painful emotions</a:t>
            </a:r>
            <a:r>
              <a:rPr lang="en" sz="2000">
                <a:solidFill>
                  <a:srgbClr val="000000"/>
                </a:solidFill>
              </a:rPr>
              <a:t> in difficult situations.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125750" y="134000"/>
            <a:ext cx="88434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The Four Major Character Types </a:t>
            </a: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(p.30-32)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307175" y="3477375"/>
            <a:ext cx="5156100" cy="3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highlight>
                  <a:srgbClr val="000000"/>
                </a:highlight>
                <a:latin typeface="Rockwell"/>
                <a:ea typeface="Rockwell"/>
                <a:cs typeface="Rockwell"/>
                <a:sym typeface="Rockwell"/>
              </a:rPr>
              <a:t> 2 </a:t>
            </a:r>
            <a:r>
              <a:rPr lang="en" sz="30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Incontinent / Soft</a:t>
            </a:r>
            <a:endParaRPr sz="30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People who </a:t>
            </a:r>
            <a:r>
              <a:rPr lang="en" sz="2000" b="1">
                <a:solidFill>
                  <a:srgbClr val="000000"/>
                </a:solidFill>
              </a:rPr>
              <a:t>struggle with their appetitive part</a:t>
            </a:r>
            <a:r>
              <a:rPr lang="en" sz="2000">
                <a:solidFill>
                  <a:srgbClr val="000000"/>
                </a:solidFill>
              </a:rPr>
              <a:t> and lose their battles to their desires and emotions.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Incontinence is a state of character marked by </a:t>
            </a:r>
            <a:r>
              <a:rPr lang="en" sz="2000" u="sng">
                <a:solidFill>
                  <a:srgbClr val="000000"/>
                </a:solidFill>
              </a:rPr>
              <a:t>weakness towards pleasure</a:t>
            </a:r>
            <a:r>
              <a:rPr lang="en" sz="2000">
                <a:solidFill>
                  <a:srgbClr val="000000"/>
                </a:solidFill>
              </a:rPr>
              <a:t>; Softness by an </a:t>
            </a:r>
            <a:r>
              <a:rPr lang="en" sz="2000" u="sng">
                <a:solidFill>
                  <a:srgbClr val="000000"/>
                </a:solidFill>
              </a:rPr>
              <a:t>aversion to pain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59" name="Google Shape;159;p22" descr="Image result for struggle 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275" y="973698"/>
            <a:ext cx="4167475" cy="560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 descr="Image result for zen png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56650" y="1169625"/>
            <a:ext cx="4588799" cy="458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4506375" y="125"/>
            <a:ext cx="4637700" cy="685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136325" y="1140125"/>
            <a:ext cx="4359600" cy="4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highlight>
                  <a:srgbClr val="000000"/>
                </a:highlight>
                <a:latin typeface="Rockwell"/>
                <a:ea typeface="Rockwell"/>
                <a:cs typeface="Rockwell"/>
                <a:sym typeface="Rockwell"/>
              </a:rPr>
              <a:t> 3 </a:t>
            </a:r>
            <a:r>
              <a:rPr lang="en" sz="30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Virtuous</a:t>
            </a:r>
            <a:endParaRPr sz="30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People who </a:t>
            </a:r>
            <a:r>
              <a:rPr lang="en" sz="2000" b="1">
                <a:solidFill>
                  <a:srgbClr val="000000"/>
                </a:solidFill>
              </a:rPr>
              <a:t>do not struggle</a:t>
            </a:r>
            <a:r>
              <a:rPr lang="en" sz="2000">
                <a:solidFill>
                  <a:srgbClr val="000000"/>
                </a:solidFill>
              </a:rPr>
              <a:t> because their appetites are </a:t>
            </a:r>
            <a:r>
              <a:rPr lang="en" sz="2000" b="1">
                <a:solidFill>
                  <a:srgbClr val="000000"/>
                </a:solidFill>
              </a:rPr>
              <a:t>in harmony</a:t>
            </a:r>
            <a:r>
              <a:rPr lang="en" sz="2000">
                <a:solidFill>
                  <a:srgbClr val="000000"/>
                </a:solidFill>
              </a:rPr>
              <a:t> with their rational part.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Able to show the </a:t>
            </a:r>
            <a:r>
              <a:rPr lang="en" sz="2000" b="1">
                <a:solidFill>
                  <a:srgbClr val="000000"/>
                </a:solidFill>
              </a:rPr>
              <a:t>appropriate mix of friendliness and self-respect</a:t>
            </a:r>
            <a:r>
              <a:rPr lang="en" sz="2000">
                <a:solidFill>
                  <a:srgbClr val="000000"/>
                </a:solidFill>
              </a:rPr>
              <a:t> without any struggle.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Difference with continent or enduring persons (p.31)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Difference lies in how they do the right thing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244512" y="513700"/>
            <a:ext cx="3231125" cy="5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4761575" y="1140225"/>
            <a:ext cx="4197000" cy="4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highlight>
                  <a:srgbClr val="000000"/>
                </a:highlight>
                <a:latin typeface="Rockwell"/>
                <a:ea typeface="Rockwell"/>
                <a:cs typeface="Rockwell"/>
                <a:sym typeface="Rockwell"/>
              </a:rPr>
              <a:t> 4 </a:t>
            </a:r>
            <a:r>
              <a:rPr lang="en" sz="30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" sz="30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Self-Indulgent / Vicious</a:t>
            </a:r>
            <a:endParaRPr sz="30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Corrupted by continuous bad action, the rational part </a:t>
            </a:r>
            <a:r>
              <a:rPr lang="en" sz="2000" b="1">
                <a:solidFill>
                  <a:srgbClr val="FFFFFF"/>
                </a:solidFill>
              </a:rPr>
              <a:t>can no longer judge</a:t>
            </a:r>
            <a:r>
              <a:rPr lang="en" sz="2000">
                <a:solidFill>
                  <a:srgbClr val="FFFFFF"/>
                </a:solidFill>
              </a:rPr>
              <a:t> right from wrong.</a:t>
            </a: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They </a:t>
            </a:r>
            <a:r>
              <a:rPr lang="en" sz="2000" b="1">
                <a:solidFill>
                  <a:srgbClr val="FFFFFF"/>
                </a:solidFill>
              </a:rPr>
              <a:t>do not struggle</a:t>
            </a:r>
            <a:r>
              <a:rPr lang="en" sz="2000">
                <a:solidFill>
                  <a:srgbClr val="FFFFFF"/>
                </a:solidFill>
              </a:rPr>
              <a:t> with emotions and desires, but </a:t>
            </a:r>
            <a:r>
              <a:rPr lang="en" sz="2000" b="1">
                <a:solidFill>
                  <a:srgbClr val="FFFFFF"/>
                </a:solidFill>
              </a:rPr>
              <a:t>actively does the wrong thing</a:t>
            </a:r>
            <a:r>
              <a:rPr lang="en" sz="2000">
                <a:solidFill>
                  <a:srgbClr val="FFFFFF"/>
                </a:solidFill>
              </a:rPr>
              <a:t> without much remorse.</a:t>
            </a: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These characters are </a:t>
            </a:r>
            <a:r>
              <a:rPr lang="en" sz="2000" b="1">
                <a:solidFill>
                  <a:srgbClr val="FFFFFF"/>
                </a:solidFill>
              </a:rPr>
              <a:t>incorrigible</a:t>
            </a:r>
            <a:r>
              <a:rPr lang="en" sz="2000">
                <a:solidFill>
                  <a:srgbClr val="FFFFFF"/>
                </a:solidFill>
              </a:rPr>
              <a:t> and often beyond help.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75" y="125"/>
            <a:ext cx="9144000" cy="76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223850" y="68725"/>
            <a:ext cx="90621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Summary of the </a:t>
            </a:r>
            <a:r>
              <a:rPr lang="en"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Four Major Character Types </a:t>
            </a: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(p.32)</a:t>
            </a:r>
            <a:endParaRPr sz="30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75" name="Google Shape;175;p24"/>
          <p:cNvGraphicFramePr/>
          <p:nvPr/>
        </p:nvGraphicFramePr>
        <p:xfrm>
          <a:off x="223850" y="908425"/>
          <a:ext cx="8697400" cy="5514500"/>
        </p:xfrm>
        <a:graphic>
          <a:graphicData uri="http://schemas.openxmlformats.org/drawingml/2006/table">
            <a:tbl>
              <a:tblPr>
                <a:noFill/>
                <a:tableStyleId>{8373BB7D-8908-45F2-AEC5-BE062DB4337D}</a:tableStyleId>
              </a:tblPr>
              <a:tblGrid>
                <a:gridCol w="217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9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Character </a:t>
                      </a:r>
                      <a:endParaRPr sz="18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Type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Is Reason able to judge right from wrong?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Are Appetites in line with Reason?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Does the moral agent do the right thing?</a:t>
                      </a:r>
                      <a:endParaRPr sz="18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Virtuous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(no struggle)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Continent / Enduring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Incontinent / Soft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Vicious / Self-Indulgent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Yes</a:t>
                      </a:r>
                      <a:endParaRPr sz="2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(no struggle)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No</a:t>
                      </a:r>
                      <a:endParaRPr sz="24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6" name="Google Shape;176;p24"/>
          <p:cNvSpPr/>
          <p:nvPr/>
        </p:nvSpPr>
        <p:spPr>
          <a:xfrm>
            <a:off x="0" y="6612575"/>
            <a:ext cx="9144000" cy="274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/>
        </p:nvSpPr>
        <p:spPr>
          <a:xfrm>
            <a:off x="99175" y="-64175"/>
            <a:ext cx="86298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Another </a:t>
            </a:r>
            <a:r>
              <a:rPr lang="en" sz="2400" b="1">
                <a:latin typeface="Playfair Display"/>
                <a:ea typeface="Playfair Display"/>
                <a:cs typeface="Playfair Display"/>
                <a:sym typeface="Playfair Display"/>
              </a:rPr>
              <a:t>Summary of Character Types</a:t>
            </a:r>
            <a:endParaRPr sz="24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109313" y="475800"/>
            <a:ext cx="21330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VICIOUS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CHARACTER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Does </a:t>
            </a:r>
            <a:r>
              <a:rPr lang="en" b="1" u="sng">
                <a:solidFill>
                  <a:srgbClr val="FF0000"/>
                </a:solidFill>
              </a:rPr>
              <a:t>NOT</a:t>
            </a:r>
            <a:r>
              <a:rPr lang="en">
                <a:solidFill>
                  <a:srgbClr val="FF0000"/>
                </a:solidFill>
              </a:rPr>
              <a:t> know what’s right from wrong (irrational). Reason and appetites are in harmony (no remorse/regrets) Chooses to do the </a:t>
            </a:r>
            <a:r>
              <a:rPr lang="en" u="sng">
                <a:solidFill>
                  <a:srgbClr val="FF0000"/>
                </a:solidFill>
              </a:rPr>
              <a:t>wrong</a:t>
            </a:r>
            <a:r>
              <a:rPr lang="en">
                <a:solidFill>
                  <a:srgbClr val="FF0000"/>
                </a:solidFill>
              </a:rPr>
              <a:t> thing.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Vicious man is the result of the </a:t>
            </a:r>
            <a:r>
              <a:rPr lang="en" b="1"/>
              <a:t>poor habits of the Incontinent man. </a:t>
            </a:r>
            <a:r>
              <a:rPr lang="en"/>
              <a:t>After enough times of their contrary desires thwarting their proper choices their </a:t>
            </a:r>
            <a:r>
              <a:rPr lang="en" b="1"/>
              <a:t>reason becomes undermined by improper emotion.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Or, since their conscience is constantly pricked by their moral failing </a:t>
            </a:r>
            <a:r>
              <a:rPr lang="en" b="1"/>
              <a:t>they decide, unconsciously, to correct the issue by rejecting morality.</a:t>
            </a:r>
            <a:endParaRPr b="1"/>
          </a:p>
        </p:txBody>
      </p:sp>
      <p:sp>
        <p:nvSpPr>
          <p:cNvPr id="183" name="Google Shape;183;p25"/>
          <p:cNvSpPr txBox="1"/>
          <p:nvPr/>
        </p:nvSpPr>
        <p:spPr>
          <a:xfrm>
            <a:off x="2373438" y="475800"/>
            <a:ext cx="21330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INCONTINENT</a:t>
            </a:r>
            <a:endParaRPr b="1"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CHARACTER</a:t>
            </a:r>
            <a:endParaRPr b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Knows what’s right from wrong (rational). Reason loses out to appetites (desires/wrong emotion) Chooses to do the </a:t>
            </a:r>
            <a:r>
              <a:rPr lang="en" u="sng">
                <a:solidFill>
                  <a:srgbClr val="9900FF"/>
                </a:solidFill>
              </a:rPr>
              <a:t>wrong</a:t>
            </a:r>
            <a:r>
              <a:rPr lang="en">
                <a:solidFill>
                  <a:srgbClr val="9900FF"/>
                </a:solidFill>
              </a:rPr>
              <a:t> thing.</a:t>
            </a:r>
            <a:endParaRPr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Incontinent man is very similar to the Continent man </a:t>
            </a:r>
            <a:r>
              <a:rPr lang="en" b="1"/>
              <a:t>but lacks self-mastery. 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The man who wishes to be a whistleblower but does not act for financial reasons (from loss of position); the bystander that knows they should stop the fight but fails to do so from cowardice; etc.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4637563" y="475800"/>
            <a:ext cx="21330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CONTINENT</a:t>
            </a:r>
            <a:endParaRPr b="1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CHARACTER</a:t>
            </a:r>
            <a:endParaRPr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Knows what’s right from wrong (rational). Reason wins over appetites (desires/wrong emotion) Chooses to do the </a:t>
            </a:r>
            <a:r>
              <a:rPr lang="en" u="sng">
                <a:solidFill>
                  <a:srgbClr val="0000FF"/>
                </a:solidFill>
              </a:rPr>
              <a:t>right</a:t>
            </a:r>
            <a:r>
              <a:rPr lang="en">
                <a:solidFill>
                  <a:srgbClr val="0000FF"/>
                </a:solidFill>
              </a:rPr>
              <a:t> thing.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Continent man succeeds by </a:t>
            </a:r>
            <a:r>
              <a:rPr lang="en" b="1">
                <a:solidFill>
                  <a:schemeClr val="dk1"/>
                </a:solidFill>
              </a:rPr>
              <a:t>self-mastery.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His reason understands the moral good; he chooses to act appropriately; and he does act appropriately.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/>
              <a:t>But he suffers from contrary desires</a:t>
            </a:r>
            <a:r>
              <a:rPr lang="en"/>
              <a:t> - he wants to run away almost more than to fight; he wants to indulge his lust rather than remain chaste; he wants to be stingy rather than pay the appropriate amount; etc.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6901688" y="475800"/>
            <a:ext cx="21330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VIRTUOUS</a:t>
            </a:r>
            <a:endParaRPr b="1">
              <a:solidFill>
                <a:srgbClr val="38761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CHARACTER</a:t>
            </a:r>
            <a:endParaRPr b="1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Knows what’s right from wrong (rational). Reason and appetites are </a:t>
            </a:r>
            <a:r>
              <a:rPr lang="en" b="1">
                <a:solidFill>
                  <a:srgbClr val="38761D"/>
                </a:solidFill>
              </a:rPr>
              <a:t>in harmony (proper desires &amp; emotions)</a:t>
            </a:r>
            <a:r>
              <a:rPr lang="en">
                <a:solidFill>
                  <a:srgbClr val="38761D"/>
                </a:solidFill>
              </a:rPr>
              <a:t> Chooses to do the </a:t>
            </a:r>
            <a:r>
              <a:rPr lang="en" u="sng">
                <a:solidFill>
                  <a:srgbClr val="38761D"/>
                </a:solidFill>
              </a:rPr>
              <a:t>right</a:t>
            </a:r>
            <a:r>
              <a:rPr lang="en">
                <a:solidFill>
                  <a:srgbClr val="38761D"/>
                </a:solidFill>
              </a:rPr>
              <a:t> thing.</a:t>
            </a:r>
            <a:endParaRPr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Being Virtuous is a </a:t>
            </a:r>
            <a:r>
              <a:rPr lang="en" b="1">
                <a:solidFill>
                  <a:schemeClr val="dk1"/>
                </a:solidFill>
              </a:rPr>
              <a:t>state (character)</a:t>
            </a:r>
            <a:r>
              <a:rPr lang="en">
                <a:solidFill>
                  <a:schemeClr val="dk1"/>
                </a:solidFill>
              </a:rPr>
              <a:t>, not a potential or tendency.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 Virtuous man understands what is right, chooses to do the virtuous thing, acts properly upon this choice, and </a:t>
            </a:r>
            <a:r>
              <a:rPr lang="en" b="1">
                <a:solidFill>
                  <a:schemeClr val="dk1"/>
                </a:solidFill>
              </a:rPr>
              <a:t>does not have 'contrary desires'.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l="14915"/>
          <a:stretch/>
        </p:blipFill>
        <p:spPr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74100" y="418513"/>
            <a:ext cx="88434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Virtuous People are the Happiest </a:t>
            </a:r>
            <a:r>
              <a:rPr lang="en"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(p.32-33)</a:t>
            </a:r>
            <a:endParaRPr sz="20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1412400" y="1085400"/>
            <a:ext cx="7505100" cy="51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Vicious (or wicked) people will most probably be </a:t>
            </a:r>
            <a:r>
              <a:rPr lang="en" sz="2200" b="1">
                <a:solidFill>
                  <a:srgbClr val="000000"/>
                </a:solidFill>
              </a:rPr>
              <a:t>friendless</a:t>
            </a:r>
            <a:r>
              <a:rPr lang="en" sz="2200">
                <a:solidFill>
                  <a:srgbClr val="000000"/>
                </a:solidFill>
              </a:rPr>
              <a:t>.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Or they may be forced to seek out friends </a:t>
            </a:r>
            <a:r>
              <a:rPr lang="en" sz="2200" b="1">
                <a:solidFill>
                  <a:srgbClr val="000000"/>
                </a:solidFill>
              </a:rPr>
              <a:t>in order to avoid themselves</a:t>
            </a:r>
            <a:r>
              <a:rPr lang="en" sz="2200">
                <a:solidFill>
                  <a:srgbClr val="000000"/>
                </a:solidFill>
              </a:rPr>
              <a:t>, for they have nothing admirable about them.</a:t>
            </a:r>
            <a:endParaRPr sz="2200">
              <a:solidFill>
                <a:srgbClr val="000000"/>
              </a:solidFill>
            </a:endParaRPr>
          </a:p>
          <a:p>
            <a:pPr marL="74295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Incontinent people are </a:t>
            </a:r>
            <a:r>
              <a:rPr lang="en" sz="2200" b="1">
                <a:solidFill>
                  <a:srgbClr val="000000"/>
                </a:solidFill>
              </a:rPr>
              <a:t>doomed to lives of anguish</a:t>
            </a:r>
            <a:r>
              <a:rPr lang="en" sz="2200">
                <a:solidFill>
                  <a:srgbClr val="000000"/>
                </a:solidFill>
              </a:rPr>
              <a:t>. They suffer great emotional or psychological pain.</a:t>
            </a:r>
            <a:endParaRPr sz="2200">
              <a:solidFill>
                <a:srgbClr val="000000"/>
              </a:solidFill>
            </a:endParaRPr>
          </a:p>
          <a:p>
            <a:pPr marL="257175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Virtuous people </a:t>
            </a:r>
            <a:r>
              <a:rPr lang="en" sz="2200" b="1">
                <a:solidFill>
                  <a:srgbClr val="000000"/>
                </a:solidFill>
              </a:rPr>
              <a:t>live a life of harmony</a:t>
            </a:r>
            <a:r>
              <a:rPr lang="en" sz="2200">
                <a:solidFill>
                  <a:srgbClr val="000000"/>
                </a:solidFill>
              </a:rPr>
              <a:t>; their reason and passion act in unison.</a:t>
            </a:r>
            <a:endParaRPr sz="2200">
              <a:solidFill>
                <a:srgbClr val="000000"/>
              </a:solidFill>
            </a:endParaRPr>
          </a:p>
          <a:p>
            <a:pPr marL="394335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This is therefore, the moral life for Aristotle.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223825" y="18989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Virtue: The Golden Mean </a:t>
            </a: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(pp.33-34)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1"/>
          </p:nvPr>
        </p:nvSpPr>
        <p:spPr>
          <a:xfrm>
            <a:off x="177750" y="163125"/>
            <a:ext cx="87885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do virtuous people choose the right thing to do? How does one become virtuous?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 b="1" u="sng">
                <a:solidFill>
                  <a:srgbClr val="000000"/>
                </a:solidFill>
              </a:rPr>
              <a:t>Recall</a:t>
            </a:r>
            <a:r>
              <a:rPr lang="en" b="1">
                <a:solidFill>
                  <a:srgbClr val="000000"/>
                </a:solidFill>
              </a:rPr>
              <a:t>:</a:t>
            </a:r>
            <a:r>
              <a:rPr lang="en">
                <a:solidFill>
                  <a:srgbClr val="000000"/>
                </a:solidFill>
              </a:rPr>
              <a:t> the virtuous person is able to judge with his </a:t>
            </a:r>
            <a:r>
              <a:rPr lang="en" u="sng">
                <a:solidFill>
                  <a:srgbClr val="000000"/>
                </a:solidFill>
              </a:rPr>
              <a:t>rational part</a:t>
            </a:r>
            <a:r>
              <a:rPr lang="en">
                <a:solidFill>
                  <a:srgbClr val="000000"/>
                </a:solidFill>
              </a:rPr>
              <a:t> the </a:t>
            </a:r>
            <a:r>
              <a:rPr lang="en" b="1">
                <a:solidFill>
                  <a:srgbClr val="000000"/>
                </a:solidFill>
              </a:rPr>
              <a:t>appropriate way to behave or respond in a certain situation</a:t>
            </a:r>
            <a:r>
              <a:rPr lang="en">
                <a:solidFill>
                  <a:srgbClr val="000000"/>
                </a:solidFill>
              </a:rPr>
              <a:t> and to </a:t>
            </a:r>
            <a:r>
              <a:rPr lang="en" b="1">
                <a:solidFill>
                  <a:srgbClr val="000000"/>
                </a:solidFill>
              </a:rPr>
              <a:t>feel or desire in the appropriate way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147625" y="2586300"/>
            <a:ext cx="56274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virtuous person strives for the middle course --- the </a:t>
            </a:r>
            <a:r>
              <a:rPr lang="en" b="1">
                <a:solidFill>
                  <a:srgbClr val="000000"/>
                </a:solidFill>
              </a:rPr>
              <a:t>“golden mean.”</a:t>
            </a:r>
            <a:endParaRPr b="1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For nearly every passion and action, the virtuous person will try to steer an </a:t>
            </a:r>
            <a:r>
              <a:rPr lang="en" sz="1800" b="1">
                <a:solidFill>
                  <a:srgbClr val="000000"/>
                </a:solidFill>
              </a:rPr>
              <a:t>intermediate or mean course</a:t>
            </a:r>
            <a:r>
              <a:rPr lang="en" sz="1800">
                <a:solidFill>
                  <a:srgbClr val="000000"/>
                </a:solidFill>
              </a:rPr>
              <a:t> between two extremes.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The extremes are called </a:t>
            </a:r>
            <a:r>
              <a:rPr lang="en" sz="1800" b="1">
                <a:solidFill>
                  <a:srgbClr val="000000"/>
                </a:solidFill>
              </a:rPr>
              <a:t>vices:</a:t>
            </a:r>
            <a:endParaRPr sz="1800" b="1">
              <a:solidFill>
                <a:srgbClr val="000000"/>
              </a:solidFill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 u="sng">
                <a:solidFill>
                  <a:srgbClr val="000000"/>
                </a:solidFill>
              </a:rPr>
              <a:t>Excess</a:t>
            </a:r>
            <a:r>
              <a:rPr lang="en" sz="1800">
                <a:solidFill>
                  <a:srgbClr val="000000"/>
                </a:solidFill>
              </a:rPr>
              <a:t> - too much</a:t>
            </a:r>
            <a:endParaRPr sz="1800">
              <a:solidFill>
                <a:srgbClr val="000000"/>
              </a:solidFill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 u="sng">
                <a:solidFill>
                  <a:srgbClr val="000000"/>
                </a:solidFill>
              </a:rPr>
              <a:t>Deficiency</a:t>
            </a:r>
            <a:r>
              <a:rPr lang="en" sz="1800">
                <a:solidFill>
                  <a:srgbClr val="000000"/>
                </a:solidFill>
              </a:rPr>
              <a:t> - too little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“For men are good in but one way, but bad in many.”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l="21554" r="23878"/>
          <a:stretch/>
        </p:blipFill>
        <p:spPr>
          <a:xfrm>
            <a:off x="5895475" y="2723875"/>
            <a:ext cx="2958176" cy="36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158550" y="1449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Chart of Values &amp; Rules (p.34)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06" name="Google Shape;206;p28"/>
          <p:cNvGraphicFramePr/>
          <p:nvPr/>
        </p:nvGraphicFramePr>
        <p:xfrm>
          <a:off x="305525" y="908425"/>
          <a:ext cx="8520600" cy="5671304"/>
        </p:xfrm>
        <a:graphic>
          <a:graphicData uri="http://schemas.openxmlformats.org/drawingml/2006/table">
            <a:tbl>
              <a:tblPr>
                <a:noFill/>
                <a:tableStyleId>{8880E2C3-C34B-4502-A340-CE45B7219661}</a:tableStyleId>
              </a:tblPr>
              <a:tblGrid>
                <a:gridCol w="213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ACTIVITY</a:t>
                      </a:r>
                      <a:endParaRPr sz="18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VICE </a:t>
                      </a:r>
                      <a:r>
                        <a:rPr lang="en" sz="1800"/>
                        <a:t>(Excess)</a:t>
                      </a:r>
                      <a:endParaRPr sz="18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VIRTUE </a:t>
                      </a:r>
                      <a:r>
                        <a:rPr lang="en" sz="1800"/>
                        <a:t>(Mean)</a:t>
                      </a:r>
                      <a:endParaRPr sz="1800"/>
                    </a:p>
                  </a:txBody>
                  <a:tcPr marL="68575" marR="6857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VICE </a:t>
                      </a:r>
                      <a:r>
                        <a:rPr lang="en" sz="1800"/>
                        <a:t>(Deficit)</a:t>
                      </a:r>
                      <a:endParaRPr sz="1800"/>
                    </a:p>
                  </a:txBody>
                  <a:tcPr marL="68575" marR="6857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Reacting to injustice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Irascibility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Anger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Inirascibility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Claiming honors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Vanity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Proper Pride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Humility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Being amusing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Buffoonery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Ready-wittedness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Boorishness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Fearing danger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Cowardice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Courage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Foolhardiness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Giving money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Prodigality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Liberality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Illiberality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Eating, Drinking and desiring sex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Gluttony, Self-indulgence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Temperance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Insensitivity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7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Interacting socially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Obsequiousness</a:t>
                      </a:r>
                      <a:endParaRPr sz="1800"/>
                    </a:p>
                  </a:txBody>
                  <a:tcPr marL="68575" marR="6857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Proper Friendliness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Sulkiness</a:t>
                      </a:r>
                      <a:endParaRPr sz="1800"/>
                    </a:p>
                  </a:txBody>
                  <a:tcPr marL="68575" marR="6857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235500" y="541250"/>
            <a:ext cx="86682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The Mean is </a:t>
            </a:r>
            <a:r>
              <a:rPr lang="en" sz="3600" b="1" u="sng">
                <a:latin typeface="Playfair Display"/>
                <a:ea typeface="Playfair Display"/>
                <a:cs typeface="Playfair Display"/>
                <a:sym typeface="Playfair Display"/>
              </a:rPr>
              <a:t>Relative</a:t>
            </a: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 to each Person </a:t>
            </a: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(p.34)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1"/>
          </p:nvPr>
        </p:nvSpPr>
        <p:spPr>
          <a:xfrm>
            <a:off x="3226775" y="1162925"/>
            <a:ext cx="5627400" cy="52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The middle / mean is </a:t>
            </a:r>
            <a:r>
              <a:rPr lang="en" sz="2200" b="1">
                <a:solidFill>
                  <a:srgbClr val="000000"/>
                </a:solidFill>
              </a:rPr>
              <a:t>relative</a:t>
            </a:r>
            <a:r>
              <a:rPr lang="en" sz="2200">
                <a:solidFill>
                  <a:srgbClr val="000000"/>
                </a:solidFill>
              </a:rPr>
              <a:t> to each person.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u="sng">
                <a:solidFill>
                  <a:srgbClr val="000000"/>
                </a:solidFill>
              </a:rPr>
              <a:t>Ex</a:t>
            </a:r>
            <a:r>
              <a:rPr lang="en" sz="2200">
                <a:solidFill>
                  <a:srgbClr val="000000"/>
                </a:solidFill>
              </a:rPr>
              <a:t>: Eating &amp; Exercise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The diet for a 6’ man would be excessive for a 5’2” woman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A healthy exercise regimen for a teenager might kill an elderly man.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However, there is </a:t>
            </a:r>
            <a:r>
              <a:rPr lang="en" sz="2200" b="1">
                <a:solidFill>
                  <a:srgbClr val="000000"/>
                </a:solidFill>
              </a:rPr>
              <a:t>still an objective right</a:t>
            </a:r>
            <a:r>
              <a:rPr lang="en" sz="2200">
                <a:solidFill>
                  <a:srgbClr val="000000"/>
                </a:solidFill>
              </a:rPr>
              <a:t> or wrong for each person.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All people have an objectively right for them, even though </a:t>
            </a:r>
            <a:r>
              <a:rPr lang="en" sz="2200" b="1">
                <a:solidFill>
                  <a:srgbClr val="000000"/>
                </a:solidFill>
              </a:rPr>
              <a:t>the objective range is relative</a:t>
            </a:r>
            <a:r>
              <a:rPr lang="en" sz="2200">
                <a:solidFill>
                  <a:srgbClr val="000000"/>
                </a:solidFill>
              </a:rPr>
              <a:t> to each person.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13" name="Google Shape;213;p29" descr="Image result for food wallpaper"/>
          <p:cNvPicPr preferRelativeResize="0"/>
          <p:nvPr/>
        </p:nvPicPr>
        <p:blipFill rotWithShape="1">
          <a:blip r:embed="rId3">
            <a:alphaModFix/>
          </a:blip>
          <a:srcRect l="14583" r="24725" b="7697"/>
          <a:stretch/>
        </p:blipFill>
        <p:spPr>
          <a:xfrm>
            <a:off x="311700" y="1228550"/>
            <a:ext cx="2849325" cy="46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3113" y="1102000"/>
            <a:ext cx="86682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Exceptions to the Rule </a:t>
            </a: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(p.35)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49613" y="1723688"/>
            <a:ext cx="5225400" cy="4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The “golden mean of moderation” </a:t>
            </a:r>
            <a:r>
              <a:rPr lang="en" sz="2400" b="1">
                <a:solidFill>
                  <a:srgbClr val="000000"/>
                </a:solidFill>
              </a:rPr>
              <a:t>does not hold</a:t>
            </a:r>
            <a:r>
              <a:rPr lang="en" sz="2400">
                <a:solidFill>
                  <a:srgbClr val="000000"/>
                </a:solidFill>
              </a:rPr>
              <a:t> for all actions.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There are </a:t>
            </a:r>
            <a:r>
              <a:rPr lang="en" sz="2400" b="1">
                <a:solidFill>
                  <a:srgbClr val="000000"/>
                </a:solidFill>
              </a:rPr>
              <a:t>some actions that are </a:t>
            </a:r>
            <a:r>
              <a:rPr lang="en" sz="2400" b="1" u="sng">
                <a:solidFill>
                  <a:srgbClr val="000000"/>
                </a:solidFill>
              </a:rPr>
              <a:t>essentially evil</a:t>
            </a:r>
            <a:r>
              <a:rPr lang="en" sz="2400">
                <a:solidFill>
                  <a:srgbClr val="000000"/>
                </a:solidFill>
              </a:rPr>
              <a:t> and do not have excesses or deficiencies.</a:t>
            </a:r>
            <a:endParaRPr sz="2400">
              <a:solidFill>
                <a:srgbClr val="000000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 u="sng">
                <a:solidFill>
                  <a:srgbClr val="000000"/>
                </a:solidFill>
              </a:rPr>
              <a:t>Ex</a:t>
            </a:r>
            <a:r>
              <a:rPr lang="en" sz="2400">
                <a:solidFill>
                  <a:srgbClr val="000000"/>
                </a:solidFill>
              </a:rPr>
              <a:t>. spite, shamelessness, envy, adultery, theft, murder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These are all, by nature, </a:t>
            </a:r>
            <a:r>
              <a:rPr lang="en" sz="2400" b="1">
                <a:solidFill>
                  <a:srgbClr val="000000"/>
                </a:solidFill>
              </a:rPr>
              <a:t>disordered</a:t>
            </a:r>
            <a:r>
              <a:rPr lang="en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l="30735" r="30184"/>
          <a:stretch/>
        </p:blipFill>
        <p:spPr>
          <a:xfrm>
            <a:off x="5673437" y="1887763"/>
            <a:ext cx="3257451" cy="36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 l="7510"/>
          <a:stretch/>
        </p:blipFill>
        <p:spPr>
          <a:xfrm>
            <a:off x="0" y="1530425"/>
            <a:ext cx="3853625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3116550" y="224050"/>
            <a:ext cx="58899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Practical Advice on How 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to Find the Mean </a:t>
            </a: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(pp.35-38)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7" name="Google Shape;227;p31"/>
          <p:cNvSpPr txBox="1">
            <a:spLocks noGrp="1"/>
          </p:cNvSpPr>
          <p:nvPr>
            <p:ph type="body" idx="1"/>
          </p:nvPr>
        </p:nvSpPr>
        <p:spPr>
          <a:xfrm>
            <a:off x="3116550" y="1239125"/>
            <a:ext cx="5889900" cy="52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Most people are not virtuous but are either continent / enduring or incontinent / soft.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Some advice</a:t>
            </a:r>
            <a:r>
              <a:rPr lang="en" sz="2200">
                <a:solidFill>
                  <a:srgbClr val="000000"/>
                </a:solidFill>
              </a:rPr>
              <a:t> on becoming virtuous: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LcPeriod"/>
            </a:pPr>
            <a:r>
              <a:rPr lang="en" sz="2200">
                <a:solidFill>
                  <a:srgbClr val="000000"/>
                </a:solidFill>
              </a:rPr>
              <a:t>The virtuous person is the </a:t>
            </a:r>
            <a:r>
              <a:rPr lang="en" sz="2200" b="1">
                <a:solidFill>
                  <a:srgbClr val="000000"/>
                </a:solidFill>
              </a:rPr>
              <a:t>measure</a:t>
            </a:r>
            <a:endParaRPr sz="2200" b="1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LcPeriod"/>
            </a:pPr>
            <a:r>
              <a:rPr lang="en" sz="2200">
                <a:solidFill>
                  <a:srgbClr val="000000"/>
                </a:solidFill>
              </a:rPr>
              <a:t>Other guidelines:</a:t>
            </a:r>
            <a:endParaRPr sz="2200">
              <a:solidFill>
                <a:srgbClr val="000000"/>
              </a:solidFill>
            </a:endParaRPr>
          </a:p>
          <a:p>
            <a:pPr marL="137160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romanLcPeriod"/>
            </a:pPr>
            <a:r>
              <a:rPr lang="en" sz="2200" b="1">
                <a:solidFill>
                  <a:srgbClr val="000000"/>
                </a:solidFill>
              </a:rPr>
              <a:t>Avoid the extreme</a:t>
            </a:r>
            <a:r>
              <a:rPr lang="en" sz="2200">
                <a:solidFill>
                  <a:srgbClr val="000000"/>
                </a:solidFill>
              </a:rPr>
              <a:t> that is more opposed to the mean</a:t>
            </a:r>
            <a:endParaRPr sz="2200">
              <a:solidFill>
                <a:srgbClr val="000000"/>
              </a:solidFill>
            </a:endParaRPr>
          </a:p>
          <a:p>
            <a:pPr marL="137160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romanLcPeriod"/>
            </a:pPr>
            <a:r>
              <a:rPr lang="en" sz="2200" b="1">
                <a:solidFill>
                  <a:srgbClr val="000000"/>
                </a:solidFill>
              </a:rPr>
              <a:t>Know yourself</a:t>
            </a:r>
            <a:endParaRPr sz="2200" b="1">
              <a:solidFill>
                <a:srgbClr val="000000"/>
              </a:solidFill>
            </a:endParaRPr>
          </a:p>
          <a:p>
            <a:pPr marL="137160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romanLcPeriod"/>
            </a:pPr>
            <a:r>
              <a:rPr lang="en" sz="2200" b="1">
                <a:solidFill>
                  <a:srgbClr val="000000"/>
                </a:solidFill>
              </a:rPr>
              <a:t>Always be wary of pleasure</a:t>
            </a:r>
            <a:r>
              <a:rPr lang="en" sz="2200">
                <a:solidFill>
                  <a:srgbClr val="000000"/>
                </a:solidFill>
              </a:rPr>
              <a:t>, for all things, it is most likely to lead you astray</a:t>
            </a:r>
            <a:endParaRPr sz="2200">
              <a:solidFill>
                <a:srgbClr val="000000"/>
              </a:solidFill>
            </a:endParaRPr>
          </a:p>
          <a:p>
            <a:pPr marL="137160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AutoNum type="romanLcPeriod"/>
            </a:pPr>
            <a:r>
              <a:rPr lang="en" sz="2200">
                <a:solidFill>
                  <a:srgbClr val="000000"/>
                </a:solidFill>
              </a:rPr>
              <a:t>The </a:t>
            </a:r>
            <a:r>
              <a:rPr lang="en" sz="2200" b="1">
                <a:solidFill>
                  <a:srgbClr val="000000"/>
                </a:solidFill>
              </a:rPr>
              <a:t>bent stick remedy</a:t>
            </a:r>
            <a:endParaRPr sz="22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l="23541"/>
          <a:stretch/>
        </p:blipFill>
        <p:spPr>
          <a:xfrm flipH="1">
            <a:off x="1" y="0"/>
            <a:ext cx="93219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475850" y="47200"/>
            <a:ext cx="7645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Timeline of the Moral Philosophies</a:t>
            </a:r>
            <a:endParaRPr sz="3600"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4179726" y="1815672"/>
            <a:ext cx="5142249" cy="2057801"/>
            <a:chOff x="4179726" y="1815672"/>
            <a:chExt cx="5142249" cy="2057801"/>
          </a:xfrm>
        </p:grpSpPr>
        <p:grpSp>
          <p:nvGrpSpPr>
            <p:cNvPr id="67" name="Google Shape;67;p14"/>
            <p:cNvGrpSpPr/>
            <p:nvPr/>
          </p:nvGrpSpPr>
          <p:grpSpPr>
            <a:xfrm>
              <a:off x="4179726" y="1815672"/>
              <a:ext cx="3703750" cy="2057801"/>
              <a:chOff x="4179726" y="1815672"/>
              <a:chExt cx="3703750" cy="2057801"/>
            </a:xfrm>
          </p:grpSpPr>
          <p:cxnSp>
            <p:nvCxnSpPr>
              <p:cNvPr id="68" name="Google Shape;68;p14"/>
              <p:cNvCxnSpPr>
                <a:stCxn id="69" idx="3"/>
                <a:endCxn id="70" idx="1"/>
              </p:cNvCxnSpPr>
              <p:nvPr/>
            </p:nvCxnSpPr>
            <p:spPr>
              <a:xfrm>
                <a:off x="4179726" y="2844575"/>
                <a:ext cx="1645800" cy="600"/>
              </a:xfrm>
              <a:prstGeom prst="curvedConnector3">
                <a:avLst>
                  <a:gd name="adj1" fmla="val 50005"/>
                </a:avLst>
              </a:prstGeom>
              <a:noFill/>
              <a:ln w="2286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70" name="Google Shape;70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25675" y="1815672"/>
                <a:ext cx="2057801" cy="20578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" name="Google Shape;71;p14"/>
            <p:cNvSpPr txBox="1"/>
            <p:nvPr/>
          </p:nvSpPr>
          <p:spPr>
            <a:xfrm>
              <a:off x="7457775" y="2600250"/>
              <a:ext cx="1864200" cy="85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</a:rPr>
                <a:t>Kant</a:t>
              </a:r>
              <a:endParaRPr sz="2400" b="1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(1724-1804)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6166950" y="3873473"/>
            <a:ext cx="3239600" cy="2590803"/>
            <a:chOff x="6166950" y="3873473"/>
            <a:chExt cx="3239600" cy="2590803"/>
          </a:xfrm>
        </p:grpSpPr>
        <p:cxnSp>
          <p:nvCxnSpPr>
            <p:cNvPr id="73" name="Google Shape;73;p14"/>
            <p:cNvCxnSpPr>
              <a:stCxn id="70" idx="2"/>
              <a:endCxn id="74" idx="0"/>
            </p:cNvCxnSpPr>
            <p:nvPr/>
          </p:nvCxnSpPr>
          <p:spPr>
            <a:xfrm rot="5400000">
              <a:off x="6596276" y="3963773"/>
              <a:ext cx="348600" cy="168000"/>
            </a:xfrm>
            <a:prstGeom prst="curvedConnector3">
              <a:avLst>
                <a:gd name="adj1" fmla="val 49982"/>
              </a:avLst>
            </a:prstGeom>
            <a:noFill/>
            <a:ln w="2286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14"/>
            <p:cNvCxnSpPr>
              <a:stCxn id="74" idx="2"/>
              <a:endCxn id="76" idx="1"/>
            </p:cNvCxnSpPr>
            <p:nvPr/>
          </p:nvCxnSpPr>
          <p:spPr>
            <a:xfrm rot="-5400000" flipH="1">
              <a:off x="6712675" y="5235101"/>
              <a:ext cx="333900" cy="386100"/>
            </a:xfrm>
            <a:prstGeom prst="curvedConnector2">
              <a:avLst/>
            </a:prstGeom>
            <a:noFill/>
            <a:ln w="2286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14"/>
            <p:cNvCxnSpPr>
              <a:stCxn id="76" idx="2"/>
            </p:cNvCxnSpPr>
            <p:nvPr/>
          </p:nvCxnSpPr>
          <p:spPr>
            <a:xfrm rot="-5400000" flipH="1">
              <a:off x="8324750" y="5382476"/>
              <a:ext cx="349500" cy="1814100"/>
            </a:xfrm>
            <a:prstGeom prst="curvedConnector2">
              <a:avLst/>
            </a:prstGeom>
            <a:noFill/>
            <a:ln w="2286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4" name="Google Shape;7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6950" y="4221950"/>
              <a:ext cx="1039250" cy="103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72825" y="5075525"/>
              <a:ext cx="1039250" cy="103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4"/>
            <p:cNvSpPr txBox="1"/>
            <p:nvPr/>
          </p:nvSpPr>
          <p:spPr>
            <a:xfrm>
              <a:off x="7186500" y="4269075"/>
              <a:ext cx="12141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Jeremy</a:t>
              </a:r>
              <a:endParaRPr sz="1800" b="1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Bentham</a:t>
              </a:r>
              <a:endParaRPr sz="1800" b="1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(1748-1832)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7959675" y="5223600"/>
              <a:ext cx="12141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John</a:t>
              </a:r>
              <a:endParaRPr sz="1800" b="1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Mill</a:t>
              </a:r>
              <a:endParaRPr sz="1800" b="1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(1806-1873)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4354825" y="1335450"/>
            <a:ext cx="1216825" cy="3172400"/>
            <a:chOff x="4354825" y="1335450"/>
            <a:chExt cx="1216825" cy="3172400"/>
          </a:xfrm>
        </p:grpSpPr>
        <p:pic>
          <p:nvPicPr>
            <p:cNvPr id="81" name="Google Shape;8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42250" y="1806194"/>
              <a:ext cx="1039250" cy="103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44976" y="2925019"/>
              <a:ext cx="1039250" cy="103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4"/>
            <p:cNvSpPr txBox="1"/>
            <p:nvPr/>
          </p:nvSpPr>
          <p:spPr>
            <a:xfrm>
              <a:off x="4357550" y="1335450"/>
              <a:ext cx="12141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Christianity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4354825" y="3917150"/>
              <a:ext cx="12141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Thomas</a:t>
              </a:r>
              <a:endParaRPr sz="12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Aquinas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85" name="Google Shape;85;p14"/>
          <p:cNvGrpSpPr/>
          <p:nvPr/>
        </p:nvGrpSpPr>
        <p:grpSpPr>
          <a:xfrm>
            <a:off x="-700175" y="596675"/>
            <a:ext cx="4960050" cy="4102125"/>
            <a:chOff x="-700175" y="596675"/>
            <a:chExt cx="4960050" cy="4102125"/>
          </a:xfrm>
        </p:grpSpPr>
        <p:sp>
          <p:nvSpPr>
            <p:cNvPr id="86" name="Google Shape;86;p14"/>
            <p:cNvSpPr/>
            <p:nvPr/>
          </p:nvSpPr>
          <p:spPr>
            <a:xfrm>
              <a:off x="2040775" y="1735025"/>
              <a:ext cx="2219100" cy="2219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14"/>
            <p:cNvGrpSpPr/>
            <p:nvPr/>
          </p:nvGrpSpPr>
          <p:grpSpPr>
            <a:xfrm>
              <a:off x="-700175" y="596675"/>
              <a:ext cx="4879901" cy="4102125"/>
              <a:chOff x="-700175" y="596675"/>
              <a:chExt cx="4879901" cy="4102125"/>
            </a:xfrm>
          </p:grpSpPr>
          <p:cxnSp>
            <p:nvCxnSpPr>
              <p:cNvPr id="88" name="Google Shape;88;p14"/>
              <p:cNvCxnSpPr>
                <a:endCxn id="69" idx="1"/>
              </p:cNvCxnSpPr>
              <p:nvPr/>
            </p:nvCxnSpPr>
            <p:spPr>
              <a:xfrm>
                <a:off x="-700175" y="596675"/>
                <a:ext cx="2822100" cy="2247900"/>
              </a:xfrm>
              <a:prstGeom prst="curvedConnector3">
                <a:avLst>
                  <a:gd name="adj1" fmla="val 50000"/>
                </a:avLst>
              </a:prstGeom>
              <a:noFill/>
              <a:ln w="2286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69" name="Google Shape;69;p1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121925" y="1815675"/>
                <a:ext cx="2057801" cy="20578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1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21075" y="963094"/>
                <a:ext cx="1039250" cy="1039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54275" y="1926150"/>
                <a:ext cx="1039250" cy="1039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" name="Google Shape;91;p14"/>
              <p:cNvSpPr txBox="1"/>
              <p:nvPr/>
            </p:nvSpPr>
            <p:spPr>
              <a:xfrm>
                <a:off x="1117125" y="1180550"/>
                <a:ext cx="12141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</a:rPr>
                  <a:t>Socrates</a:t>
                </a:r>
                <a:endParaRPr sz="1800" b="1">
                  <a:solidFill>
                    <a:srgbClr val="FFFFFF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(470-399 BC)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Google Shape;92;p14"/>
              <p:cNvSpPr txBox="1"/>
              <p:nvPr/>
            </p:nvSpPr>
            <p:spPr>
              <a:xfrm>
                <a:off x="-30975" y="2676450"/>
                <a:ext cx="12141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</a:rPr>
                  <a:t>Plato</a:t>
                </a:r>
                <a:endParaRPr sz="1800" b="1">
                  <a:solidFill>
                    <a:srgbClr val="FFFFFF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(429-347 BC)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Google Shape;93;p14"/>
              <p:cNvSpPr txBox="1"/>
              <p:nvPr/>
            </p:nvSpPr>
            <p:spPr>
              <a:xfrm>
                <a:off x="2218725" y="3841700"/>
                <a:ext cx="1864200" cy="8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solidFill>
                      <a:srgbClr val="FFFFFF"/>
                    </a:solidFill>
                  </a:rPr>
                  <a:t>Aristotle</a:t>
                </a:r>
                <a:endParaRPr sz="2400" b="1">
                  <a:solidFill>
                    <a:srgbClr val="FFFFFF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(384-322 BC)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125775" y="3191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E1. The Virtuous Person is the Measure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1"/>
          </p:nvPr>
        </p:nvSpPr>
        <p:spPr>
          <a:xfrm>
            <a:off x="180450" y="1021825"/>
            <a:ext cx="5540100" cy="53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Everyone’s </a:t>
            </a:r>
            <a:r>
              <a:rPr lang="en" sz="2200" b="1">
                <a:solidFill>
                  <a:srgbClr val="000000"/>
                </a:solidFill>
              </a:rPr>
              <a:t>knowledge of virtue is acquired by observing</a:t>
            </a:r>
            <a:r>
              <a:rPr lang="en" sz="2200">
                <a:solidFill>
                  <a:srgbClr val="000000"/>
                </a:solidFill>
              </a:rPr>
              <a:t> virtuous people.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Continent / Incontinent people who wish to be virtuous </a:t>
            </a:r>
            <a:r>
              <a:rPr lang="en" sz="2200" b="1">
                <a:solidFill>
                  <a:srgbClr val="000000"/>
                </a:solidFill>
              </a:rPr>
              <a:t>should model their behavior</a:t>
            </a:r>
            <a:r>
              <a:rPr lang="en" sz="2200">
                <a:solidFill>
                  <a:srgbClr val="000000"/>
                </a:solidFill>
              </a:rPr>
              <a:t> on that of virtuous people.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Virtuous people </a:t>
            </a:r>
            <a:r>
              <a:rPr lang="en" sz="2200" b="1">
                <a:solidFill>
                  <a:srgbClr val="000000"/>
                </a:solidFill>
              </a:rPr>
              <a:t>should help</a:t>
            </a:r>
            <a:r>
              <a:rPr lang="en" sz="2200">
                <a:solidFill>
                  <a:srgbClr val="000000"/>
                </a:solidFill>
              </a:rPr>
              <a:t> continent / incontinent people understand their situation.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Sometimes the continent / incontinent </a:t>
            </a:r>
            <a:r>
              <a:rPr lang="en" sz="2200" b="1">
                <a:solidFill>
                  <a:srgbClr val="000000"/>
                </a:solidFill>
              </a:rPr>
              <a:t>may believe they are in the mean / middle</a:t>
            </a:r>
            <a:r>
              <a:rPr lang="en" sz="2200">
                <a:solidFill>
                  <a:srgbClr val="000000"/>
                </a:solidFill>
              </a:rPr>
              <a:t>, but may need help to see things in the proper perspective.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34" name="Google Shape;234;p32" descr="Image result for ditto png"/>
          <p:cNvPicPr preferRelativeResize="0"/>
          <p:nvPr/>
        </p:nvPicPr>
        <p:blipFill rotWithShape="1">
          <a:blip r:embed="rId3">
            <a:alphaModFix/>
          </a:blip>
          <a:srcRect r="11668"/>
          <a:stretch/>
        </p:blipFill>
        <p:spPr>
          <a:xfrm>
            <a:off x="5491950" y="1629375"/>
            <a:ext cx="3652050" cy="41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 descr="Image result for eating png"/>
          <p:cNvPicPr preferRelativeResize="0"/>
          <p:nvPr/>
        </p:nvPicPr>
        <p:blipFill rotWithShape="1">
          <a:blip r:embed="rId3">
            <a:alphaModFix/>
          </a:blip>
          <a:srcRect l="4278"/>
          <a:stretch/>
        </p:blipFill>
        <p:spPr>
          <a:xfrm>
            <a:off x="0" y="1621200"/>
            <a:ext cx="3568700" cy="48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2916025" y="410725"/>
            <a:ext cx="69834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E2. Avoid the extreme that is 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more opposed to the mean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1"/>
          </p:nvPr>
        </p:nvSpPr>
        <p:spPr>
          <a:xfrm>
            <a:off x="3214975" y="1545000"/>
            <a:ext cx="5731500" cy="4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Each virtue is flanked by two vices, but </a:t>
            </a:r>
            <a:r>
              <a:rPr lang="en" sz="2200" b="1">
                <a:solidFill>
                  <a:srgbClr val="000000"/>
                </a:solidFill>
              </a:rPr>
              <a:t>usually one of these vices is much more likely</a:t>
            </a:r>
            <a:r>
              <a:rPr lang="en" sz="2200">
                <a:solidFill>
                  <a:srgbClr val="000000"/>
                </a:solidFill>
              </a:rPr>
              <a:t> to ensnare the moral agent.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Ex. Eating / Drinking / Sex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More people are likely to fall into self-indulgence or gluttony than insensitivity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Ex. Fearing Danger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More people are likely to fall into cowardice rather than foolhardiness or brazenness.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1094850" y="507825"/>
            <a:ext cx="1651500" cy="73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Other Guidelines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 descr="Image result for cat 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3353">
            <a:off x="4699660" y="444093"/>
            <a:ext cx="6472405" cy="648236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2762125" y="115750"/>
            <a:ext cx="51243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E3. Know Yourself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180450" y="825650"/>
            <a:ext cx="68304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Know yourself and as a result, </a:t>
            </a:r>
            <a:r>
              <a:rPr lang="en" sz="2200" b="1">
                <a:solidFill>
                  <a:srgbClr val="000000"/>
                </a:solidFill>
              </a:rPr>
              <a:t>learn to avoid those vices</a:t>
            </a:r>
            <a:r>
              <a:rPr lang="en" sz="2200">
                <a:solidFill>
                  <a:srgbClr val="000000"/>
                </a:solidFill>
              </a:rPr>
              <a:t> to which you are more particularly prone.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180450" y="203025"/>
            <a:ext cx="2586600" cy="49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Other Guidelines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28050" y="1920850"/>
            <a:ext cx="69834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E4. Always be wary of Pleasure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xfrm>
            <a:off x="180450" y="2574600"/>
            <a:ext cx="6338400" cy="3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Nothing wrong with some pleasure, but the </a:t>
            </a:r>
            <a:r>
              <a:rPr lang="en" sz="2200" b="1">
                <a:solidFill>
                  <a:srgbClr val="000000"/>
                </a:solidFill>
              </a:rPr>
              <a:t>total pursuit of pleasure in itself is problematic.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The pursuit of pleasure is likened to the </a:t>
            </a:r>
            <a:r>
              <a:rPr lang="en" sz="2200" b="1">
                <a:solidFill>
                  <a:srgbClr val="000000"/>
                </a:solidFill>
              </a:rPr>
              <a:t>pursuit of a cat.</a:t>
            </a:r>
            <a:endParaRPr sz="2200" b="1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The more you pursue it, the more you become </a:t>
            </a:r>
            <a:r>
              <a:rPr lang="en" sz="2200" b="1">
                <a:solidFill>
                  <a:srgbClr val="000000"/>
                </a:solidFill>
              </a:rPr>
              <a:t>enslaved to it; you lose control</a:t>
            </a:r>
            <a:endParaRPr sz="2200" b="1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But by </a:t>
            </a:r>
            <a:r>
              <a:rPr lang="en" sz="2200" b="1">
                <a:solidFill>
                  <a:srgbClr val="000000"/>
                </a:solidFill>
              </a:rPr>
              <a:t>pursuing the middle ground, you enjoy life</a:t>
            </a:r>
            <a:r>
              <a:rPr lang="en" sz="2200">
                <a:solidFill>
                  <a:srgbClr val="000000"/>
                </a:solidFill>
              </a:rPr>
              <a:t>, even though you are not pursuing pleasure directly.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1946400" y="1890938"/>
            <a:ext cx="52017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E5. The Bent Stick remedy</a:t>
            </a:r>
            <a:endParaRPr sz="36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218700" y="2723963"/>
            <a:ext cx="8706600" cy="17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This involves people </a:t>
            </a:r>
            <a:r>
              <a:rPr lang="en" sz="2400" b="1">
                <a:solidFill>
                  <a:srgbClr val="000000"/>
                </a:solidFill>
              </a:rPr>
              <a:t>acting in the extreme opposite</a:t>
            </a:r>
            <a:r>
              <a:rPr lang="en" sz="2400">
                <a:solidFill>
                  <a:srgbClr val="000000"/>
                </a:solidFill>
              </a:rPr>
              <a:t> until a person finds the virtuous mean.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Aristotle recommends that a person should strain every nerve </a:t>
            </a:r>
            <a:r>
              <a:rPr lang="en" sz="2400" b="1">
                <a:solidFill>
                  <a:srgbClr val="000000"/>
                </a:solidFill>
              </a:rPr>
              <a:t>to reverse his/her behavior</a:t>
            </a:r>
            <a:r>
              <a:rPr lang="en" sz="2400">
                <a:solidFill>
                  <a:srgbClr val="000000"/>
                </a:solidFill>
              </a:rPr>
              <a:t> completely.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218700" y="1905188"/>
            <a:ext cx="1651500" cy="73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Other Guidelines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t="11847" b="54341"/>
          <a:stretch/>
        </p:blipFill>
        <p:spPr>
          <a:xfrm>
            <a:off x="0" y="25"/>
            <a:ext cx="9144000" cy="17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t="43582" b="13462"/>
          <a:stretch/>
        </p:blipFill>
        <p:spPr>
          <a:xfrm>
            <a:off x="0" y="4648575"/>
            <a:ext cx="9144000" cy="22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234025" y="278450"/>
            <a:ext cx="87390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Virtue Ethics vs. Christian Ethics </a:t>
            </a: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(pp.38-42)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302950" y="965750"/>
            <a:ext cx="5143500" cy="42135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AGREEMENTS</a:t>
            </a:r>
            <a:endParaRPr sz="2000" b="1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Both emphasize </a:t>
            </a:r>
            <a:r>
              <a:rPr lang="en" b="1">
                <a:solidFill>
                  <a:srgbClr val="000000"/>
                </a:solidFill>
              </a:rPr>
              <a:t>human happiness</a:t>
            </a:r>
            <a:r>
              <a:rPr lang="en">
                <a:solidFill>
                  <a:srgbClr val="000000"/>
                </a:solidFill>
              </a:rPr>
              <a:t> or flourishing.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God has implanted in every human being </a:t>
            </a:r>
            <a:r>
              <a:rPr lang="en" sz="1800" b="1">
                <a:solidFill>
                  <a:srgbClr val="000000"/>
                </a:solidFill>
              </a:rPr>
              <a:t>a desire for happiness</a:t>
            </a:r>
            <a:r>
              <a:rPr lang="en" sz="1800">
                <a:solidFill>
                  <a:srgbClr val="000000"/>
                </a:solidFill>
              </a:rPr>
              <a:t> in union with God.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Virtue</a:t>
            </a:r>
            <a:r>
              <a:rPr lang="en">
                <a:solidFill>
                  <a:srgbClr val="000000"/>
                </a:solidFill>
              </a:rPr>
              <a:t> is characterized in Scripture and other Christian writings.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○"/>
            </a:pPr>
            <a:r>
              <a:rPr lang="en" sz="1800" i="1">
                <a:solidFill>
                  <a:srgbClr val="000000"/>
                </a:solidFill>
              </a:rPr>
              <a:t>“Human virtues are firm attitudes, stable dispositions, habitual perfections of intellect and will govern our actions… passions and guide our conduct…”</a:t>
            </a:r>
            <a:endParaRPr sz="1800" i="1">
              <a:solidFill>
                <a:srgbClr val="000000"/>
              </a:solidFill>
            </a:endParaRPr>
          </a:p>
        </p:txBody>
      </p:sp>
      <p:sp>
        <p:nvSpPr>
          <p:cNvPr id="268" name="Google Shape;268;p36"/>
          <p:cNvSpPr txBox="1">
            <a:spLocks noGrp="1"/>
          </p:cNvSpPr>
          <p:nvPr>
            <p:ph type="body" idx="1"/>
          </p:nvPr>
        </p:nvSpPr>
        <p:spPr>
          <a:xfrm>
            <a:off x="5599425" y="965750"/>
            <a:ext cx="3281700" cy="42135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DISAGREEMENTS</a:t>
            </a:r>
            <a:endParaRPr sz="2000" b="1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Some Christian virtues are not shared by Aristotle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u="sng">
                <a:solidFill>
                  <a:srgbClr val="000000"/>
                </a:solidFill>
              </a:rPr>
              <a:t>Ex</a:t>
            </a:r>
            <a:r>
              <a:rPr lang="en" sz="1800">
                <a:solidFill>
                  <a:srgbClr val="000000"/>
                </a:solidFill>
              </a:rPr>
              <a:t>. Faith, hope, charity, fear of the Lord, humility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Aristotle seems to have </a:t>
            </a:r>
            <a:r>
              <a:rPr lang="en" b="1">
                <a:solidFill>
                  <a:srgbClr val="000000"/>
                </a:solidFill>
              </a:rPr>
              <a:t>little concern for the welfare</a:t>
            </a:r>
            <a:r>
              <a:rPr lang="en">
                <a:solidFill>
                  <a:srgbClr val="000000"/>
                </a:solidFill>
              </a:rPr>
              <a:t> of those outside one’s circle of friends, the </a:t>
            </a:r>
            <a:r>
              <a:rPr lang="en" sz="1800">
                <a:solidFill>
                  <a:srgbClr val="000000"/>
                </a:solidFill>
              </a:rPr>
              <a:t>poor or the marginalized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69" name="Google Shape;269;p36"/>
          <p:cNvSpPr txBox="1">
            <a:spLocks noGrp="1"/>
          </p:cNvSpPr>
          <p:nvPr>
            <p:ph type="body" idx="1"/>
          </p:nvPr>
        </p:nvSpPr>
        <p:spPr>
          <a:xfrm>
            <a:off x="302950" y="5365300"/>
            <a:ext cx="8578200" cy="961800"/>
          </a:xfrm>
          <a:prstGeom prst="rect">
            <a:avLst/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Aristotle existed before Christianity. Even though there are disagreements, Aristotle has a profound and positive effect on Christian thought.</a:t>
            </a:r>
            <a:endParaRPr sz="1800" i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158575" y="2105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Teleology &amp; Eudaimonia </a:t>
            </a:r>
            <a:r>
              <a:rPr lang="en" sz="3600">
                <a:latin typeface="Playfair Display"/>
                <a:ea typeface="Playfair Display"/>
                <a:cs typeface="Playfair Display"/>
                <a:sym typeface="Playfair Display"/>
              </a:rPr>
              <a:t>(p.23-24)</a:t>
            </a:r>
            <a:endParaRPr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158575" y="897850"/>
            <a:ext cx="6064800" cy="55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For Aristotle, everything in the world has a </a:t>
            </a:r>
            <a:r>
              <a:rPr lang="en" sz="2000" b="1">
                <a:solidFill>
                  <a:srgbClr val="000000"/>
                </a:solidFill>
              </a:rPr>
              <a:t>purpose</a:t>
            </a:r>
            <a:r>
              <a:rPr lang="en" sz="2000">
                <a:solidFill>
                  <a:srgbClr val="000000"/>
                </a:solidFill>
              </a:rPr>
              <a:t> for which it was made, or a </a:t>
            </a:r>
            <a:r>
              <a:rPr lang="en" sz="2000" b="1">
                <a:solidFill>
                  <a:srgbClr val="000000"/>
                </a:solidFill>
              </a:rPr>
              <a:t>goal</a:t>
            </a:r>
            <a:r>
              <a:rPr lang="en" sz="2000">
                <a:solidFill>
                  <a:srgbClr val="000000"/>
                </a:solidFill>
              </a:rPr>
              <a:t> towards which it strove. (ex. Eye, Acorns, etc.)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 b="1">
                <a:solidFill>
                  <a:srgbClr val="000000"/>
                </a:solidFill>
              </a:rPr>
              <a:t>“Teleology”</a:t>
            </a:r>
            <a:r>
              <a:rPr lang="en" sz="2000">
                <a:solidFill>
                  <a:srgbClr val="000000"/>
                </a:solidFill>
              </a:rPr>
              <a:t> - the explanation of things in terms of the purpose they serve rather than of the cause by which they arise.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Things may sometimes not achieve their </a:t>
            </a:r>
            <a:r>
              <a:rPr lang="en" sz="2000" b="1">
                <a:solidFill>
                  <a:srgbClr val="000000"/>
                </a:solidFill>
              </a:rPr>
              <a:t>“telos”</a:t>
            </a:r>
            <a:r>
              <a:rPr lang="en" sz="2000">
                <a:solidFill>
                  <a:srgbClr val="000000"/>
                </a:solidFill>
              </a:rPr>
              <a:t> due to disease or accident.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Human beings also have a “telos,” and this goal is </a:t>
            </a:r>
            <a:r>
              <a:rPr lang="en" sz="2000" b="1">
                <a:solidFill>
                  <a:srgbClr val="000000"/>
                </a:solidFill>
              </a:rPr>
              <a:t>“eudaimonia.”</a:t>
            </a:r>
            <a:endParaRPr sz="2000" b="1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“Eudaimonia” is </a:t>
            </a:r>
            <a:r>
              <a:rPr lang="en" sz="2000" b="1">
                <a:solidFill>
                  <a:srgbClr val="000000"/>
                </a:solidFill>
              </a:rPr>
              <a:t>happiness</a:t>
            </a:r>
            <a:r>
              <a:rPr lang="en" sz="2000">
                <a:solidFill>
                  <a:srgbClr val="000000"/>
                </a:solidFill>
              </a:rPr>
              <a:t> or welfare; human flourishing or prosperity and blessedness.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 b="1">
                <a:solidFill>
                  <a:srgbClr val="000000"/>
                </a:solidFill>
              </a:rPr>
              <a:t>Happiness is the purpose</a:t>
            </a:r>
            <a:r>
              <a:rPr lang="en" sz="2000">
                <a:solidFill>
                  <a:srgbClr val="000000"/>
                </a:solidFill>
              </a:rPr>
              <a:t> for which man is made and is the ultimate reason we do everything.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050" y="1278842"/>
            <a:ext cx="2429525" cy="3645712"/>
          </a:xfrm>
          <a:prstGeom prst="rect">
            <a:avLst/>
          </a:prstGeom>
          <a:noFill/>
          <a:ln>
            <a:noFill/>
          </a:ln>
          <a:effectLst>
            <a:reflection endPos="18000" dist="142875" dir="5400000" fadeDir="5400012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234775" y="252175"/>
            <a:ext cx="8712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But what exactly leads to happiness and is it the same for everyone?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3685675" y="928975"/>
            <a:ext cx="5184900" cy="3959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HAPPINESS IS</a:t>
            </a:r>
            <a:r>
              <a:rPr lang="en" sz="2400" b="1">
                <a:solidFill>
                  <a:srgbClr val="FFFFFF"/>
                </a:solidFill>
              </a:rPr>
              <a:t> 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opse"/>
                <a:ea typeface="Copse"/>
                <a:cs typeface="Copse"/>
                <a:sym typeface="Copse"/>
              </a:rPr>
              <a:t>OBJECTIVE </a:t>
            </a:r>
            <a:r>
              <a:rPr lang="en" sz="2400">
                <a:solidFill>
                  <a:srgbClr val="FFFFFF"/>
                </a:solidFill>
                <a:latin typeface="Copse"/>
                <a:ea typeface="Copse"/>
                <a:cs typeface="Copse"/>
                <a:sym typeface="Copse"/>
              </a:rPr>
              <a:t>(p.25)</a:t>
            </a:r>
            <a:endParaRPr sz="2400">
              <a:solidFill>
                <a:srgbClr val="FFFFFF"/>
              </a:solidFill>
              <a:latin typeface="Copse"/>
              <a:ea typeface="Copse"/>
              <a:cs typeface="Copse"/>
              <a:sym typeface="Copse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" sz="1800">
                <a:solidFill>
                  <a:srgbClr val="FFFFFF"/>
                </a:solidFill>
              </a:rPr>
              <a:t>Aristotle did not mean that all people should dress a certain way or have a certain job… [but] that a person </a:t>
            </a:r>
            <a:r>
              <a:rPr lang="en" sz="1800" b="1">
                <a:solidFill>
                  <a:srgbClr val="FFFFFF"/>
                </a:solidFill>
              </a:rPr>
              <a:t>must live in a certain way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" sz="1800">
                <a:solidFill>
                  <a:srgbClr val="FFFFFF"/>
                </a:solidFill>
              </a:rPr>
              <a:t>A person’s character must be formed in a certain way to be truly happy.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❏"/>
            </a:pPr>
            <a:r>
              <a:rPr lang="en" sz="1800">
                <a:solidFill>
                  <a:srgbClr val="FFFFFF"/>
                </a:solidFill>
              </a:rPr>
              <a:t>Happiness includes </a:t>
            </a:r>
            <a:r>
              <a:rPr lang="en" sz="1800" b="1">
                <a:solidFill>
                  <a:srgbClr val="FFFFFF"/>
                </a:solidFill>
              </a:rPr>
              <a:t>objective elements</a:t>
            </a:r>
            <a:r>
              <a:rPr lang="en" sz="1800">
                <a:solidFill>
                  <a:srgbClr val="FFFFFF"/>
                </a:solidFill>
              </a:rPr>
              <a:t> - things that are true for everyone independently of anyone’s opinion of them.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107" name="Google Shape;107;p16"/>
          <p:cNvGrpSpPr/>
          <p:nvPr/>
        </p:nvGrpSpPr>
        <p:grpSpPr>
          <a:xfrm>
            <a:off x="665375" y="4947868"/>
            <a:ext cx="7558550" cy="1779682"/>
            <a:chOff x="665375" y="4947868"/>
            <a:chExt cx="7558550" cy="1779682"/>
          </a:xfrm>
        </p:grpSpPr>
        <p:sp>
          <p:nvSpPr>
            <p:cNvPr id="108" name="Google Shape;108;p16"/>
            <p:cNvSpPr/>
            <p:nvPr/>
          </p:nvSpPr>
          <p:spPr>
            <a:xfrm>
              <a:off x="2022025" y="5435725"/>
              <a:ext cx="6201900" cy="820200"/>
            </a:xfrm>
            <a:prstGeom prst="roundRect">
              <a:avLst>
                <a:gd name="adj" fmla="val 16667"/>
              </a:avLst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42875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Copse"/>
                  <a:ea typeface="Copse"/>
                  <a:cs typeface="Copse"/>
                  <a:sym typeface="Copse"/>
                </a:rPr>
                <a:t>The Sports Car analogy</a:t>
              </a:r>
              <a:r>
                <a:rPr lang="en" sz="2400">
                  <a:solidFill>
                    <a:srgbClr val="FFFFFF"/>
                  </a:solidFill>
                  <a:latin typeface="Copse"/>
                  <a:ea typeface="Copse"/>
                  <a:cs typeface="Copse"/>
                  <a:sym typeface="Copse"/>
                </a:rPr>
                <a:t> (p.25)</a:t>
              </a:r>
              <a:endParaRPr sz="2400">
                <a:solidFill>
                  <a:srgbClr val="FFFFFF"/>
                </a:solidFill>
                <a:latin typeface="Copse"/>
                <a:ea typeface="Copse"/>
                <a:cs typeface="Copse"/>
                <a:sym typeface="Copse"/>
              </a:endParaRPr>
            </a:p>
          </p:txBody>
        </p:sp>
        <p:pic>
          <p:nvPicPr>
            <p:cNvPr id="109" name="Google Shape;109;p16" descr="Image result for sports car 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5375" y="4947868"/>
              <a:ext cx="2976600" cy="17796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16"/>
          <p:cNvGrpSpPr/>
          <p:nvPr/>
        </p:nvGrpSpPr>
        <p:grpSpPr>
          <a:xfrm>
            <a:off x="208175" y="1011325"/>
            <a:ext cx="3281400" cy="3794700"/>
            <a:chOff x="208175" y="1011325"/>
            <a:chExt cx="3281400" cy="3794700"/>
          </a:xfrm>
        </p:grpSpPr>
        <p:sp>
          <p:nvSpPr>
            <p:cNvPr id="111" name="Google Shape;111;p16"/>
            <p:cNvSpPr/>
            <p:nvPr/>
          </p:nvSpPr>
          <p:spPr>
            <a:xfrm>
              <a:off x="208175" y="1618075"/>
              <a:ext cx="3281400" cy="2581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</a:rPr>
                <a:t>HAPPINESS IS</a:t>
              </a:r>
              <a:r>
                <a:rPr lang="en" sz="2400" b="1">
                  <a:solidFill>
                    <a:srgbClr val="FFFFFF"/>
                  </a:solidFill>
                </a:rPr>
                <a:t> </a:t>
              </a:r>
              <a:endParaRPr sz="2400" b="1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  <a:latin typeface="Copse"/>
                  <a:ea typeface="Copse"/>
                  <a:cs typeface="Copse"/>
                  <a:sym typeface="Copse"/>
                </a:rPr>
                <a:t>SUBJECTIVE </a:t>
              </a:r>
              <a:r>
                <a:rPr lang="en" sz="2400">
                  <a:solidFill>
                    <a:srgbClr val="FFFFFF"/>
                  </a:solidFill>
                  <a:latin typeface="Copse"/>
                  <a:ea typeface="Copse"/>
                  <a:cs typeface="Copse"/>
                  <a:sym typeface="Copse"/>
                </a:rPr>
                <a:t>(p.24)</a:t>
              </a:r>
              <a:endParaRPr sz="2400">
                <a:solidFill>
                  <a:srgbClr val="FFFFFF"/>
                </a:solidFill>
                <a:latin typeface="Copse"/>
                <a:ea typeface="Copse"/>
                <a:cs typeface="Copse"/>
                <a:sym typeface="Copse"/>
              </a:endParaRPr>
            </a:p>
            <a:p>
              <a:pPr marL="457200" lvl="0" indent="-342900" algn="l" rtl="0">
                <a:spcBef>
                  <a:spcPts val="100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Char char="❏"/>
              </a:pPr>
              <a:r>
                <a:rPr lang="en" sz="1800">
                  <a:solidFill>
                    <a:srgbClr val="FFFFFF"/>
                  </a:solidFill>
                </a:rPr>
                <a:t>Everyone has their own path to happiness.</a:t>
              </a:r>
              <a:endParaRPr sz="1800">
                <a:solidFill>
                  <a:srgbClr val="FFFFFF"/>
                </a:solidFill>
              </a:endParaRPr>
            </a:p>
            <a:p>
              <a:pPr marL="457200" lvl="0" indent="-342900" algn="l" rtl="0">
                <a:spcBef>
                  <a:spcPts val="1000"/>
                </a:spcBef>
                <a:spcAft>
                  <a:spcPts val="1000"/>
                </a:spcAft>
                <a:buClr>
                  <a:srgbClr val="FFFFFF"/>
                </a:buClr>
                <a:buSzPts val="1800"/>
                <a:buChar char="❏"/>
              </a:pPr>
              <a:r>
                <a:rPr lang="en" sz="1800">
                  <a:solidFill>
                    <a:srgbClr val="FFFFFF"/>
                  </a:solidFill>
                </a:rPr>
                <a:t>What makes one person happy is not necessarily the same for the other.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208175" y="1011325"/>
              <a:ext cx="3281400" cy="5130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208175" y="4293025"/>
              <a:ext cx="3281400" cy="5130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l="20575" t="9331" r="19612" b="3788"/>
          <a:stretch/>
        </p:blipFill>
        <p:spPr>
          <a:xfrm>
            <a:off x="97400" y="1442350"/>
            <a:ext cx="3937825" cy="364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2760675" y="438000"/>
            <a:ext cx="62301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Happiness &amp; Virtue </a:t>
            </a:r>
            <a:r>
              <a:rPr lang="en" sz="3600">
                <a:latin typeface="Playfair Display"/>
                <a:ea typeface="Playfair Display"/>
                <a:cs typeface="Playfair Display"/>
                <a:sym typeface="Playfair Display"/>
              </a:rPr>
              <a:t>(p.25-26)</a:t>
            </a:r>
            <a:endParaRPr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3489150" y="1201500"/>
            <a:ext cx="5501700" cy="49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There are certain things in life that we are free to choose, </a:t>
            </a:r>
            <a:r>
              <a:rPr lang="en" sz="2000" b="1">
                <a:solidFill>
                  <a:schemeClr val="dk1"/>
                </a:solidFill>
              </a:rPr>
              <a:t>but there are other things that must be done a certain way.</a:t>
            </a:r>
            <a:endParaRPr sz="2000" b="1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People must live a certain way, and that way is the </a:t>
            </a:r>
            <a:r>
              <a:rPr lang="en" sz="2000" b="1">
                <a:solidFill>
                  <a:srgbClr val="000000"/>
                </a:solidFill>
              </a:rPr>
              <a:t>way of VIRTUE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Virtue is a necessary condition for happiness. True happiness is not possible without it.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Even if an evil person says they are happy, it is </a:t>
            </a:r>
            <a:r>
              <a:rPr lang="en" sz="2000" b="1" u="sng">
                <a:solidFill>
                  <a:srgbClr val="000000"/>
                </a:solidFill>
              </a:rPr>
              <a:t>not</a:t>
            </a:r>
            <a:r>
              <a:rPr lang="en" sz="2000" b="1">
                <a:solidFill>
                  <a:srgbClr val="000000"/>
                </a:solidFill>
              </a:rPr>
              <a:t> true happiness.</a:t>
            </a:r>
            <a:endParaRPr sz="2000" b="1">
              <a:solidFill>
                <a:srgbClr val="000000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■"/>
            </a:pPr>
            <a:r>
              <a:rPr lang="en" sz="2000">
                <a:solidFill>
                  <a:srgbClr val="000000"/>
                </a:solidFill>
              </a:rPr>
              <a:t>By making bad choices in life, they have become </a:t>
            </a:r>
            <a:r>
              <a:rPr lang="en" sz="2000" b="1">
                <a:solidFill>
                  <a:srgbClr val="000000"/>
                </a:solidFill>
              </a:rPr>
              <a:t>diseased and corrupted</a:t>
            </a:r>
            <a:r>
              <a:rPr lang="en" sz="2000">
                <a:solidFill>
                  <a:srgbClr val="000000"/>
                </a:solidFill>
              </a:rPr>
              <a:t> and are unable to achieve their </a:t>
            </a:r>
            <a:r>
              <a:rPr lang="en" sz="2000" i="1">
                <a:solidFill>
                  <a:srgbClr val="000000"/>
                </a:solidFill>
              </a:rPr>
              <a:t>telos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158575" y="286750"/>
            <a:ext cx="8796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Playfair Display"/>
                <a:ea typeface="Playfair Display"/>
                <a:cs typeface="Playfair Display"/>
                <a:sym typeface="Playfair Display"/>
              </a:rPr>
              <a:t>“If I believe I’m happy, aren’t I happy?” </a:t>
            </a: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(p.26-27)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158575" y="974050"/>
            <a:ext cx="5288400" cy="55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b="1">
                <a:solidFill>
                  <a:srgbClr val="000000"/>
                </a:solidFill>
              </a:rPr>
              <a:t>“No one would choose to live with the intellect of a child.”</a:t>
            </a:r>
            <a:r>
              <a:rPr lang="en" sz="2000">
                <a:solidFill>
                  <a:srgbClr val="000000"/>
                </a:solidFill>
              </a:rPr>
              <a:t> (Story of the Young Boy and the Banana Split, p.26)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The child </a:t>
            </a:r>
            <a:r>
              <a:rPr lang="en" sz="2000" b="1">
                <a:solidFill>
                  <a:srgbClr val="000000"/>
                </a:solidFill>
              </a:rPr>
              <a:t>believes</a:t>
            </a:r>
            <a:r>
              <a:rPr lang="en" sz="2000">
                <a:solidFill>
                  <a:srgbClr val="000000"/>
                </a:solidFill>
              </a:rPr>
              <a:t> he is happy because of his limited experience.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A child’s conception of happiness </a:t>
            </a:r>
            <a:r>
              <a:rPr lang="en" sz="2000" b="1">
                <a:solidFill>
                  <a:srgbClr val="000000"/>
                </a:solidFill>
              </a:rPr>
              <a:t>lacks the proper perspective</a:t>
            </a:r>
            <a:r>
              <a:rPr lang="en" sz="2000">
                <a:solidFill>
                  <a:srgbClr val="000000"/>
                </a:solidFill>
              </a:rPr>
              <a:t> of happiness and </a:t>
            </a:r>
            <a:r>
              <a:rPr lang="en" sz="2000" b="1">
                <a:solidFill>
                  <a:srgbClr val="000000"/>
                </a:solidFill>
              </a:rPr>
              <a:t>pales in comparison</a:t>
            </a:r>
            <a:r>
              <a:rPr lang="en" sz="2000">
                <a:solidFill>
                  <a:srgbClr val="000000"/>
                </a:solidFill>
              </a:rPr>
              <a:t> to an adult.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A vicious man or self-absorbed person is somewhat </a:t>
            </a:r>
            <a:r>
              <a:rPr lang="en" sz="2000" b="1">
                <a:solidFill>
                  <a:srgbClr val="000000"/>
                </a:solidFill>
              </a:rPr>
              <a:t>like a child</a:t>
            </a:r>
            <a:r>
              <a:rPr lang="en" sz="2000">
                <a:solidFill>
                  <a:srgbClr val="000000"/>
                </a:solidFill>
              </a:rPr>
              <a:t> --- incapable knowing true happiness because of what they believe.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True happiness again, comes from a </a:t>
            </a:r>
            <a:r>
              <a:rPr lang="en" sz="2000" b="1">
                <a:solidFill>
                  <a:srgbClr val="000000"/>
                </a:solidFill>
              </a:rPr>
              <a:t>virtuous character</a:t>
            </a:r>
            <a:r>
              <a:rPr lang="en" sz="2000">
                <a:solidFill>
                  <a:srgbClr val="000000"/>
                </a:solidFill>
              </a:rPr>
              <a:t>, not from a selfish and egoistic belief.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l="31018" r="23479"/>
          <a:stretch/>
        </p:blipFill>
        <p:spPr>
          <a:xfrm>
            <a:off x="5523950" y="1126450"/>
            <a:ext cx="3431200" cy="503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2836150" y="8201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Aristotle </a:t>
            </a:r>
            <a:r>
              <a:rPr lang="en" sz="3600">
                <a:latin typeface="Playfair Display"/>
                <a:ea typeface="Playfair Display"/>
                <a:cs typeface="Playfair Display"/>
                <a:sym typeface="Playfair Display"/>
              </a:rPr>
              <a:t>vs.</a:t>
            </a: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 Relativism </a:t>
            </a:r>
            <a:r>
              <a:rPr lang="en" sz="3600">
                <a:latin typeface="Playfair Display"/>
                <a:ea typeface="Playfair Display"/>
                <a:cs typeface="Playfair Display"/>
                <a:sym typeface="Playfair Display"/>
              </a:rPr>
              <a:t>(p.27)</a:t>
            </a:r>
            <a:endParaRPr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836150" y="1507450"/>
            <a:ext cx="6064800" cy="43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Relativism is the philosophy that states that there are </a:t>
            </a:r>
            <a:r>
              <a:rPr lang="en" sz="2000" b="1">
                <a:solidFill>
                  <a:srgbClr val="000000"/>
                </a:solidFill>
              </a:rPr>
              <a:t>no moral rules that apply to al</a:t>
            </a:r>
            <a:r>
              <a:rPr lang="en" sz="2000">
                <a:solidFill>
                  <a:srgbClr val="000000"/>
                </a:solidFill>
              </a:rPr>
              <a:t>l cultures or all people.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Although happiness may sound subjective, Aristotle maintains the is </a:t>
            </a:r>
            <a:r>
              <a:rPr lang="en" sz="2000" b="1">
                <a:solidFill>
                  <a:srgbClr val="000000"/>
                </a:solidFill>
              </a:rPr>
              <a:t>objectivity to human nature.</a:t>
            </a:r>
            <a:endParaRPr sz="2000" b="1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i="1">
                <a:solidFill>
                  <a:srgbClr val="000000"/>
                </a:solidFill>
              </a:rPr>
              <a:t>“Aristotle [asserts] that all human beings share the </a:t>
            </a:r>
            <a:r>
              <a:rPr lang="en" sz="2000" i="1" u="sng">
                <a:solidFill>
                  <a:srgbClr val="000000"/>
                </a:solidFill>
              </a:rPr>
              <a:t>same basic nature</a:t>
            </a:r>
            <a:r>
              <a:rPr lang="en" sz="2000" i="1">
                <a:solidFill>
                  <a:srgbClr val="000000"/>
                </a:solidFill>
              </a:rPr>
              <a:t> and that </a:t>
            </a:r>
            <a:r>
              <a:rPr lang="en" sz="2000" b="1" i="1">
                <a:solidFill>
                  <a:srgbClr val="000000"/>
                </a:solidFill>
              </a:rPr>
              <a:t>ALL</a:t>
            </a:r>
            <a:r>
              <a:rPr lang="en" sz="2000" i="1">
                <a:solidFill>
                  <a:srgbClr val="000000"/>
                </a:solidFill>
              </a:rPr>
              <a:t> human beings must live lives of virtue in order to achieve their goal or telos.”</a:t>
            </a:r>
            <a:endParaRPr sz="2000" i="1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Therefore, </a:t>
            </a:r>
            <a:r>
              <a:rPr lang="en" sz="2000" b="1">
                <a:solidFill>
                  <a:srgbClr val="000000"/>
                </a:solidFill>
              </a:rPr>
              <a:t>relativism is flawed</a:t>
            </a:r>
            <a:r>
              <a:rPr lang="en" sz="2000">
                <a:solidFill>
                  <a:srgbClr val="000000"/>
                </a:solidFill>
              </a:rPr>
              <a:t> and Aristotle rejects it as a moral philosophy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r="50622"/>
          <a:stretch/>
        </p:blipFill>
        <p:spPr>
          <a:xfrm>
            <a:off x="360000" y="962375"/>
            <a:ext cx="2327826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 descr="Image result for avatar 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400" y="632225"/>
            <a:ext cx="2493800" cy="24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158575" y="-18058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On Character </a:t>
            </a:r>
            <a:r>
              <a:rPr lang="en" sz="3600">
                <a:latin typeface="Playfair Display"/>
                <a:ea typeface="Playfair Display"/>
                <a:cs typeface="Playfair Display"/>
                <a:sym typeface="Playfair Display"/>
              </a:rPr>
              <a:t>(p.28)</a:t>
            </a:r>
            <a:endParaRPr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158575" y="669250"/>
            <a:ext cx="6163500" cy="21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People have set </a:t>
            </a:r>
            <a:r>
              <a:rPr lang="en" b="1">
                <a:solidFill>
                  <a:srgbClr val="000000"/>
                </a:solidFill>
              </a:rPr>
              <a:t>characters</a:t>
            </a:r>
            <a:r>
              <a:rPr lang="en">
                <a:solidFill>
                  <a:srgbClr val="000000"/>
                </a:solidFill>
              </a:rPr>
              <a:t> - </a:t>
            </a:r>
            <a:r>
              <a:rPr lang="en" u="sng">
                <a:solidFill>
                  <a:srgbClr val="000000"/>
                </a:solidFill>
              </a:rPr>
              <a:t>stable sets</a:t>
            </a:r>
            <a:r>
              <a:rPr lang="en">
                <a:solidFill>
                  <a:srgbClr val="000000"/>
                </a:solidFill>
              </a:rPr>
              <a:t> of attitudes, opinions, and dispositions that result in </a:t>
            </a:r>
            <a:r>
              <a:rPr lang="en" u="sng">
                <a:solidFill>
                  <a:srgbClr val="000000"/>
                </a:solidFill>
              </a:rPr>
              <a:t>stable patterns</a:t>
            </a:r>
            <a:r>
              <a:rPr lang="en">
                <a:solidFill>
                  <a:srgbClr val="000000"/>
                </a:solidFill>
              </a:rPr>
              <a:t> or ways of acting and reacting.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are drawn to people with </a:t>
            </a:r>
            <a:r>
              <a:rPr lang="en" b="1">
                <a:solidFill>
                  <a:srgbClr val="000000"/>
                </a:solidFill>
              </a:rPr>
              <a:t>appealing character</a:t>
            </a:r>
            <a:r>
              <a:rPr lang="en">
                <a:solidFill>
                  <a:srgbClr val="000000"/>
                </a:solidFill>
              </a:rPr>
              <a:t> or personality.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158575" y="23444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Parts of a Human Being </a:t>
            </a:r>
            <a:r>
              <a:rPr lang="en" sz="3600">
                <a:latin typeface="Playfair Display"/>
                <a:ea typeface="Playfair Display"/>
                <a:cs typeface="Playfair Display"/>
                <a:sym typeface="Playfair Display"/>
              </a:rPr>
              <a:t>(p.28)</a:t>
            </a:r>
            <a:endParaRPr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158575" y="3108000"/>
            <a:ext cx="5430600" cy="3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Each person has two basic parts: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 b="1">
                <a:solidFill>
                  <a:srgbClr val="000000"/>
                </a:solidFill>
              </a:rPr>
              <a:t>Rational</a:t>
            </a:r>
            <a:r>
              <a:rPr lang="en" sz="1800">
                <a:solidFill>
                  <a:srgbClr val="000000"/>
                </a:solidFill>
              </a:rPr>
              <a:t> - reasoning, thinking, deliberating and judges right and wrong (what makes us different from animals)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 b="1">
                <a:solidFill>
                  <a:srgbClr val="000000"/>
                </a:solidFill>
              </a:rPr>
              <a:t>Non-Rational</a:t>
            </a:r>
            <a:r>
              <a:rPr lang="en" sz="1800">
                <a:solidFill>
                  <a:srgbClr val="000000"/>
                </a:solidFill>
              </a:rPr>
              <a:t> (with two parts as well):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</a:rPr>
              <a:t>Appetitive</a:t>
            </a:r>
            <a:r>
              <a:rPr lang="en" sz="1800">
                <a:solidFill>
                  <a:schemeClr val="dk1"/>
                </a:solidFill>
              </a:rPr>
              <a:t> - desires and emotions (what we share with animals)</a:t>
            </a:r>
            <a:endParaRPr sz="1800" u="sng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AutoNum type="alphaLcPeriod"/>
            </a:pPr>
            <a:r>
              <a:rPr lang="en" sz="1800" u="sng">
                <a:solidFill>
                  <a:srgbClr val="000000"/>
                </a:solidFill>
              </a:rPr>
              <a:t>Vegetative</a:t>
            </a:r>
            <a:r>
              <a:rPr lang="en" sz="1800">
                <a:solidFill>
                  <a:srgbClr val="000000"/>
                </a:solidFill>
              </a:rPr>
              <a:t> - involuntary functions (like growth, breathing, heartbeat, etc.) - </a:t>
            </a:r>
            <a:r>
              <a:rPr lang="en" sz="1800" i="1">
                <a:solidFill>
                  <a:srgbClr val="FF0000"/>
                </a:solidFill>
              </a:rPr>
              <a:t>no role to morality/ethics</a:t>
            </a:r>
            <a:endParaRPr sz="1800" i="1">
              <a:solidFill>
                <a:srgbClr val="FF0000"/>
              </a:solidFill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200" y="3336600"/>
            <a:ext cx="2134199" cy="21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0925" y="1665161"/>
            <a:ext cx="2887849" cy="33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25750" y="134000"/>
            <a:ext cx="88434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Playfair Display"/>
                <a:ea typeface="Playfair Display"/>
                <a:cs typeface="Playfair Display"/>
                <a:sym typeface="Playfair Display"/>
              </a:rPr>
              <a:t>Formation of Virtues and Character </a:t>
            </a: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(p.29-30)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2318825" y="897500"/>
            <a:ext cx="6650400" cy="57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The rational part </a:t>
            </a:r>
            <a:r>
              <a:rPr lang="en" sz="2000" b="1">
                <a:solidFill>
                  <a:srgbClr val="000000"/>
                </a:solidFill>
              </a:rPr>
              <a:t>should control</a:t>
            </a:r>
            <a:r>
              <a:rPr lang="en" sz="2000">
                <a:solidFill>
                  <a:srgbClr val="000000"/>
                </a:solidFill>
              </a:rPr>
              <a:t> the appetitive part with </a:t>
            </a:r>
            <a:r>
              <a:rPr lang="en" sz="2000" b="1">
                <a:solidFill>
                  <a:srgbClr val="000000"/>
                </a:solidFill>
              </a:rPr>
              <a:t>discipline</a:t>
            </a:r>
            <a:r>
              <a:rPr lang="en" sz="2000">
                <a:solidFill>
                  <a:srgbClr val="000000"/>
                </a:solidFill>
              </a:rPr>
              <a:t> and the </a:t>
            </a:r>
            <a:r>
              <a:rPr lang="en" sz="2000" b="1">
                <a:solidFill>
                  <a:srgbClr val="000000"/>
                </a:solidFill>
              </a:rPr>
              <a:t>formation of good habits.</a:t>
            </a:r>
            <a:endParaRPr sz="2000" b="1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The virtues or good habits need to be learned and repeated so we become </a:t>
            </a:r>
            <a:r>
              <a:rPr lang="en" sz="2000" b="1">
                <a:solidFill>
                  <a:srgbClr val="000000"/>
                </a:solidFill>
              </a:rPr>
              <a:t>habituated</a:t>
            </a:r>
            <a:r>
              <a:rPr lang="en" sz="2000">
                <a:solidFill>
                  <a:srgbClr val="000000"/>
                </a:solidFill>
              </a:rPr>
              <a:t> to the activity.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If we train ourselves in a good fashion, we will create good states of character.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By repeating certain types of behavior, we can change how we feel or react to certain situations.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 i="1">
                <a:solidFill>
                  <a:srgbClr val="000000"/>
                </a:solidFill>
              </a:rPr>
              <a:t>“When people have been taught or habituated both to </a:t>
            </a:r>
            <a:r>
              <a:rPr lang="en" sz="2000" b="1" i="1">
                <a:solidFill>
                  <a:srgbClr val="000000"/>
                </a:solidFill>
              </a:rPr>
              <a:t>judge with their rational part the appropriate way to behave</a:t>
            </a:r>
            <a:r>
              <a:rPr lang="en" sz="2000" i="1">
                <a:solidFill>
                  <a:srgbClr val="000000"/>
                </a:solidFill>
              </a:rPr>
              <a:t> or respond in a certain situation and </a:t>
            </a:r>
            <a:r>
              <a:rPr lang="en" sz="2000" b="1" i="1">
                <a:solidFill>
                  <a:srgbClr val="000000"/>
                </a:solidFill>
              </a:rPr>
              <a:t>to feel or desire in the appropriate way</a:t>
            </a:r>
            <a:r>
              <a:rPr lang="en" sz="2000" i="1">
                <a:solidFill>
                  <a:srgbClr val="000000"/>
                </a:solidFill>
              </a:rPr>
              <a:t>, then they have acquired </a:t>
            </a:r>
            <a:r>
              <a:rPr lang="en" sz="2000" i="1" u="sng">
                <a:solidFill>
                  <a:srgbClr val="000000"/>
                </a:solidFill>
              </a:rPr>
              <a:t>virtue</a:t>
            </a:r>
            <a:r>
              <a:rPr lang="en" sz="2000" i="1">
                <a:solidFill>
                  <a:srgbClr val="000000"/>
                </a:solidFill>
              </a:rPr>
              <a:t>.”</a:t>
            </a:r>
            <a:endParaRPr sz="2000" i="1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But virtue or good habits need to be </a:t>
            </a:r>
            <a:r>
              <a:rPr lang="en" sz="2000" b="1">
                <a:solidFill>
                  <a:srgbClr val="000000"/>
                </a:solidFill>
              </a:rPr>
              <a:t>consistently exercised</a:t>
            </a:r>
            <a:r>
              <a:rPr lang="en" sz="2000">
                <a:solidFill>
                  <a:srgbClr val="000000"/>
                </a:solidFill>
              </a:rPr>
              <a:t>, otherwise they may become lax and be corrupted with bad habits.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2363</Words>
  <Application>Microsoft Office PowerPoint</Application>
  <PresentationFormat>On-screen Show (4:3)</PresentationFormat>
  <Paragraphs>240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Copse</vt:lpstr>
      <vt:lpstr>Playfair Display</vt:lpstr>
      <vt:lpstr>Lobster</vt:lpstr>
      <vt:lpstr>Impact</vt:lpstr>
      <vt:lpstr>Arial</vt:lpstr>
      <vt:lpstr>Rockwell</vt:lpstr>
      <vt:lpstr>Simple Light</vt:lpstr>
      <vt:lpstr>Aristotle’s</vt:lpstr>
      <vt:lpstr>Timeline of the Moral Philosophies</vt:lpstr>
      <vt:lpstr>Teleology &amp; Eudaimonia (p.23-24)</vt:lpstr>
      <vt:lpstr>PowerPoint Presentation</vt:lpstr>
      <vt:lpstr>Happiness &amp; Virtue (p.25-26)</vt:lpstr>
      <vt:lpstr>“If I believe I’m happy, aren’t I happy?” (p.26-27)</vt:lpstr>
      <vt:lpstr>Aristotle vs. Relativism (p.27)</vt:lpstr>
      <vt:lpstr>On Character (p.28)</vt:lpstr>
      <vt:lpstr>Formation of Virtues and Character (p.29-30)</vt:lpstr>
      <vt:lpstr>The Four Major Character Types (p.30-32)</vt:lpstr>
      <vt:lpstr>PowerPoint Presentation</vt:lpstr>
      <vt:lpstr>Summary of the Four Major Character Types (p.32)</vt:lpstr>
      <vt:lpstr>PowerPoint Presentation</vt:lpstr>
      <vt:lpstr>Why Virtuous People are the Happiest (p.32-33)</vt:lpstr>
      <vt:lpstr>Virtue: The Golden Mean (pp.33-34)</vt:lpstr>
      <vt:lpstr>Chart of Values &amp; Rules (p.34)</vt:lpstr>
      <vt:lpstr>The Mean is Relative to each Person (p.34)</vt:lpstr>
      <vt:lpstr>Exceptions to the Rule (p.35)</vt:lpstr>
      <vt:lpstr>Practical Advice on How  to Find the Mean (pp.35-38)</vt:lpstr>
      <vt:lpstr>E1. The Virtuous Person is the Measure</vt:lpstr>
      <vt:lpstr>E2. Avoid the extreme that is  more opposed to the mean</vt:lpstr>
      <vt:lpstr>E3. Know Yourself</vt:lpstr>
      <vt:lpstr>E5. The Bent Stick remedy</vt:lpstr>
      <vt:lpstr>Virtue Ethics vs. Christian Ethics (pp.38-42)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Aristotle’s</dc:title>
  <dc:creator>Aquino, Jose</dc:creator>
  <cp:lastModifiedBy>Aquino, Jose</cp:lastModifiedBy>
  <cp:revision>1</cp:revision>
  <dcterms:modified xsi:type="dcterms:W3CDTF">2022-03-24T19:53:15Z</dcterms:modified>
</cp:coreProperties>
</file>